
<file path=[Content_Types].xml><?xml version="1.0" encoding="utf-8"?>
<Types xmlns="http://schemas.openxmlformats.org/package/2006/content-types">
  <Default Extension="bin" ContentType="application/vnd.openxmlformats-officedocument.oleObject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51" r:id="rId1"/>
  </p:sldMasterIdLst>
  <p:notesMasterIdLst>
    <p:notesMasterId r:id="rId26"/>
  </p:notesMasterIdLst>
  <p:handoutMasterIdLst>
    <p:handoutMasterId r:id="rId27"/>
  </p:handoutMasterIdLst>
  <p:sldIdLst>
    <p:sldId id="300" r:id="rId2"/>
    <p:sldId id="287" r:id="rId3"/>
    <p:sldId id="288" r:id="rId4"/>
    <p:sldId id="301" r:id="rId5"/>
    <p:sldId id="259" r:id="rId6"/>
    <p:sldId id="335" r:id="rId7"/>
    <p:sldId id="320" r:id="rId8"/>
    <p:sldId id="323" r:id="rId9"/>
    <p:sldId id="263" r:id="rId10"/>
    <p:sldId id="266" r:id="rId11"/>
    <p:sldId id="283" r:id="rId12"/>
    <p:sldId id="297" r:id="rId13"/>
    <p:sldId id="284" r:id="rId14"/>
    <p:sldId id="329" r:id="rId15"/>
    <p:sldId id="298" r:id="rId16"/>
    <p:sldId id="325" r:id="rId17"/>
    <p:sldId id="327" r:id="rId18"/>
    <p:sldId id="328" r:id="rId19"/>
    <p:sldId id="326" r:id="rId20"/>
    <p:sldId id="330" r:id="rId21"/>
    <p:sldId id="331" r:id="rId22"/>
    <p:sldId id="332" r:id="rId23"/>
    <p:sldId id="316" r:id="rId24"/>
    <p:sldId id="315" r:id="rId25"/>
  </p:sldIdLst>
  <p:sldSz cx="9144000" cy="6858000" type="screen4x3"/>
  <p:notesSz cx="6858000" cy="9199563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CC00"/>
    <a:srgbClr val="FF9900"/>
    <a:srgbClr val="FF0000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32787"/>
    <p:restoredTop sz="90929"/>
  </p:normalViewPr>
  <p:slideViewPr>
    <p:cSldViewPr>
      <p:cViewPr varScale="1">
        <p:scale>
          <a:sx n="109" d="100"/>
          <a:sy n="109" d="100"/>
        </p:scale>
        <p:origin x="1194" y="138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75" d="100"/>
        <a:sy n="75" d="100"/>
      </p:scale>
      <p:origin x="0" y="408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handoutMaster" Target="handoutMasters/handoutMaster1.xml"/><Relationship Id="rId30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>
            <a:extLst>
              <a:ext uri="{FF2B5EF4-FFF2-40B4-BE49-F238E27FC236}">
                <a16:creationId xmlns:a16="http://schemas.microsoft.com/office/drawing/2014/main" id="{0E17F74E-E5CB-430F-9718-692EBAFD0071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1" name="Rectangle 3">
            <a:extLst>
              <a:ext uri="{FF2B5EF4-FFF2-40B4-BE49-F238E27FC236}">
                <a16:creationId xmlns:a16="http://schemas.microsoft.com/office/drawing/2014/main" id="{418E4E4E-530D-CC2C-413B-F991EF1C8C12}"/>
              </a:ext>
            </a:extLst>
          </p:cNvPr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2" name="Rectangle 4">
            <a:extLst>
              <a:ext uri="{FF2B5EF4-FFF2-40B4-BE49-F238E27FC236}">
                <a16:creationId xmlns:a16="http://schemas.microsoft.com/office/drawing/2014/main" id="{29D9AA46-D565-79B4-5ED3-97F54D71D5C7}"/>
              </a:ext>
            </a:extLst>
          </p:cNvPr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7630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3" name="Rectangle 5">
            <a:extLst>
              <a:ext uri="{FF2B5EF4-FFF2-40B4-BE49-F238E27FC236}">
                <a16:creationId xmlns:a16="http://schemas.microsoft.com/office/drawing/2014/main" id="{55968D7D-BA55-E152-037C-F95A904D34D5}"/>
              </a:ext>
            </a:extLst>
          </p:cNvPr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6200" y="87630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E53D4E5B-2E93-46EC-B28C-8AD82FC3D98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Rectangle 2">
            <a:extLst>
              <a:ext uri="{FF2B5EF4-FFF2-40B4-BE49-F238E27FC236}">
                <a16:creationId xmlns:a16="http://schemas.microsoft.com/office/drawing/2014/main" id="{24707AEC-5034-5A29-CF6B-69D29B3BDFF8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0659" name="Rectangle 3">
            <a:extLst>
              <a:ext uri="{FF2B5EF4-FFF2-40B4-BE49-F238E27FC236}">
                <a16:creationId xmlns:a16="http://schemas.microsoft.com/office/drawing/2014/main" id="{210F229E-F778-8819-CCB1-3EFE90365DD9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052" name="Rectangle 4">
            <a:extLst>
              <a:ext uri="{FF2B5EF4-FFF2-40B4-BE49-F238E27FC236}">
                <a16:creationId xmlns:a16="http://schemas.microsoft.com/office/drawing/2014/main" id="{CD5C6398-0525-A2C3-5E73-6FC40680D4EF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70661" name="Rectangle 5">
            <a:extLst>
              <a:ext uri="{FF2B5EF4-FFF2-40B4-BE49-F238E27FC236}">
                <a16:creationId xmlns:a16="http://schemas.microsoft.com/office/drawing/2014/main" id="{13382D27-5778-70F0-BA09-24C78745D2F3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9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70662" name="Rectangle 6">
            <a:extLst>
              <a:ext uri="{FF2B5EF4-FFF2-40B4-BE49-F238E27FC236}">
                <a16:creationId xmlns:a16="http://schemas.microsoft.com/office/drawing/2014/main" id="{81316BA4-4DB9-0B76-2FBE-4482C71023DC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7630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0663" name="Rectangle 7">
            <a:extLst>
              <a:ext uri="{FF2B5EF4-FFF2-40B4-BE49-F238E27FC236}">
                <a16:creationId xmlns:a16="http://schemas.microsoft.com/office/drawing/2014/main" id="{072B3FCF-F8B2-0C8B-FFDC-129DD00CC9D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7630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C2F697BC-C261-4032-994E-74370A69AD19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B6ADFD1B-8E36-DE63-1E72-98AE2300E0C1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EA79AB93-ECA0-205B-FC41-774CFDB9ACC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F6B6AAFE-12ED-CABD-90B2-8D5D5625840C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FA3244F-6356-4249-B1FE-1904A5D8CE05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2596255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8CF3C5F8-B25C-4EFC-6E67-B9AE3BD5BD4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9344350A-E26C-0B00-864B-1D94E543B8C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37121929-A552-DECB-0473-FBD182A2CC8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1D8ECB1-5FD3-4AC2-B484-8B221C4C0D9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852393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94C5116D-551A-ADC9-1501-4F24C589BC0E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6B8726A6-6ABF-71A2-5279-F1A509E1B17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3B08FA9D-9F65-AF42-D233-E088A39262E9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69C992E-8A71-458D-A0B8-958C0D62ED9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2364702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3BECDEEE-D47C-69E7-6DA7-B322FB3ACBA9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3451EFEF-078E-D93C-990B-1B5C3B74A97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4A7AEB1-6A0B-88C8-CCAC-8C1161808F1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1844EE3-3582-4934-BFE8-64E34F15770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6595829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323FDA5A-AA31-D30F-3B40-974EDCFC1ED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C1B4D764-836E-21CF-AC12-7863F3BFF67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C525CA05-9913-7B29-4EDD-DF40E1F68FF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333C994-05B7-428A-992C-920CE38BFA7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958555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0AE9CE7D-89BF-BEE1-C76C-EAAD140D279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29EDCED1-59A6-05E6-7E97-4EC66D45092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2B85047A-00D2-10C8-D833-29CBB832330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E60792E-3D57-4773-887C-6A334977B68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274854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A4753E06-480F-39F4-E425-F113C9F98EB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039389C7-6FB6-5396-C032-31CFA60810D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9FED1DBA-0D59-BB56-D7EE-0A66EA4EEA6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7F3D19-68FA-479F-BC07-ECEE989CF9BF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450648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5EB3814-382E-7D73-9347-F1D7F196026D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BB9173D-9FB7-96DC-BAB1-117FE3FCF4E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2D96BD3F-9AF7-77EE-D57F-34AC77BDC6E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0013B79-F630-4141-89D8-3FF9ABC7315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546879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291106A-ECB2-E78C-7085-B9C78F64B60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A864C42D-D151-D3E2-67A4-287F6A88752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D5A69C1-9C23-139D-E6D1-902D187DC78C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DCDBC82-E89B-4DAC-87A6-87FE60FD65F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5457174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7CEBAE18-DB36-4754-EDC7-AFDDA0751FC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24E1A86F-C2D7-4E59-516B-478EF33C1701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D2F7F049-A009-74C1-CC27-3AED1BE991D3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24B057F-0680-4293-A571-5BD35A8EBCA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4870901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09600"/>
            <a:ext cx="19431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09600"/>
            <a:ext cx="56769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2D30E490-9A07-42B8-6424-0D370EAAC3A8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A2BD7CC5-8CEB-2A5F-4711-976BB9078608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8B15D411-BAFA-0721-F965-EB67D9F697B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C1AB4D6-F3EF-4CE0-AE61-70740971388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0664954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 preserve="1">
  <p:cSld name="Title, Text and Clip 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lipArt Placeholder 3"/>
          <p:cNvSpPr>
            <a:spLocks noGrp="1"/>
          </p:cNvSpPr>
          <p:nvPr>
            <p:ph type="clipArt"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/>
          <a:p>
            <a:pPr lvl="0"/>
            <a:endParaRPr lang="en-US" noProof="0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71993E7-2B46-0A0C-E2D7-93A46F4CC6A7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EE4D4CA5-C815-0808-525F-A7BFDA4BFB7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844ACCD-B853-1204-083F-4BDAF3F78577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F0585FF-7D67-4BAD-B747-293760BB174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67572578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>
            <a:extLst>
              <a:ext uri="{FF2B5EF4-FFF2-40B4-BE49-F238E27FC236}">
                <a16:creationId xmlns:a16="http://schemas.microsoft.com/office/drawing/2014/main" id="{AA4921AE-DCD2-D1CB-AB5D-64C112F5439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7" name="Rectangle 3">
            <a:extLst>
              <a:ext uri="{FF2B5EF4-FFF2-40B4-BE49-F238E27FC236}">
                <a16:creationId xmlns:a16="http://schemas.microsoft.com/office/drawing/2014/main" id="{EC3F9E4A-6BBC-E197-A0B5-0724361D175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1200"/>
            <a:ext cx="7772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57348" name="Rectangle 4">
            <a:extLst>
              <a:ext uri="{FF2B5EF4-FFF2-40B4-BE49-F238E27FC236}">
                <a16:creationId xmlns:a16="http://schemas.microsoft.com/office/drawing/2014/main" id="{7B1C8E1C-34DA-69D6-4C9D-7C5FFA49F11D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7349" name="Rectangle 5">
            <a:extLst>
              <a:ext uri="{FF2B5EF4-FFF2-40B4-BE49-F238E27FC236}">
                <a16:creationId xmlns:a16="http://schemas.microsoft.com/office/drawing/2014/main" id="{5DAF47DC-BEF8-A333-FB81-F75734F2D223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7350" name="Rectangle 6">
            <a:extLst>
              <a:ext uri="{FF2B5EF4-FFF2-40B4-BE49-F238E27FC236}">
                <a16:creationId xmlns:a16="http://schemas.microsoft.com/office/drawing/2014/main" id="{B3E92C1D-2C67-8A6A-E78D-04FDA8014BE5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7D8DDBFB-2371-4E6F-9A9B-9E9773486F89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2" r:id="rId1"/>
    <p:sldLayoutId id="2147483653" r:id="rId2"/>
    <p:sldLayoutId id="2147483654" r:id="rId3"/>
    <p:sldLayoutId id="2147483655" r:id="rId4"/>
    <p:sldLayoutId id="2147483656" r:id="rId5"/>
    <p:sldLayoutId id="2147483657" r:id="rId6"/>
    <p:sldLayoutId id="2147483658" r:id="rId7"/>
    <p:sldLayoutId id="2147483659" r:id="rId8"/>
    <p:sldLayoutId id="2147483660" r:id="rId9"/>
    <p:sldLayoutId id="2147483661" r:id="rId10"/>
    <p:sldLayoutId id="2147483662" r:id="rId11"/>
    <p:sldLayoutId id="2147483663" r:id="rId12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5pPr>
      <a:lvl6pPr marL="4572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6pPr>
      <a:lvl7pPr marL="9144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7pPr>
      <a:lvl8pPr marL="13716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8pPr>
      <a:lvl9pPr marL="1828800"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Times New Roman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Number Placeholder 5">
            <a:extLst>
              <a:ext uri="{FF2B5EF4-FFF2-40B4-BE49-F238E27FC236}">
                <a16:creationId xmlns:a16="http://schemas.microsoft.com/office/drawing/2014/main" id="{98344B17-D71B-5447-10E7-3A469817E6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3532A33E-E83D-4EC0-9988-7DB20EAFFD94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</a:t>
            </a:fld>
            <a:endParaRPr lang="en-US" altLang="en-US" sz="1400"/>
          </a:p>
        </p:txBody>
      </p:sp>
      <p:sp>
        <p:nvSpPr>
          <p:cNvPr id="4099" name="Rectangle 2050">
            <a:extLst>
              <a:ext uri="{FF2B5EF4-FFF2-40B4-BE49-F238E27FC236}">
                <a16:creationId xmlns:a16="http://schemas.microsoft.com/office/drawing/2014/main" id="{9B147779-4F29-A8F1-4092-0DF898EA7145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381000" y="0"/>
            <a:ext cx="8382000" cy="1447800"/>
          </a:xfrm>
        </p:spPr>
        <p:txBody>
          <a:bodyPr/>
          <a:lstStyle/>
          <a:p>
            <a:r>
              <a:rPr lang="en-US" altLang="en-US" sz="3200" b="1" u="sng" dirty="0"/>
              <a:t>Consolidated Emergency Response/Contingency (CERC) Plan</a:t>
            </a:r>
            <a:r>
              <a:rPr lang="en-US" altLang="en-US" sz="3200" b="1" dirty="0"/>
              <a:t> </a:t>
            </a:r>
            <a:r>
              <a:rPr lang="en-US" altLang="en-US" sz="3200" b="1" u="sng" dirty="0"/>
              <a:t>Training</a:t>
            </a:r>
            <a:br>
              <a:rPr lang="en-US" altLang="en-US" sz="3200" b="1" u="sng" dirty="0"/>
            </a:br>
            <a:endParaRPr lang="en-US" altLang="en-US" sz="3200" u="sng" dirty="0"/>
          </a:p>
        </p:txBody>
      </p:sp>
      <p:sp>
        <p:nvSpPr>
          <p:cNvPr id="4100" name="Rectangle 2054">
            <a:extLst>
              <a:ext uri="{FF2B5EF4-FFF2-40B4-BE49-F238E27FC236}">
                <a16:creationId xmlns:a16="http://schemas.microsoft.com/office/drawing/2014/main" id="{E7A8FAD1-8AAE-C7F5-3072-B2E30EE71B30}"/>
              </a:ext>
            </a:extLst>
          </p:cNvPr>
          <p:cNvSpPr>
            <a:spLocks noChangeArrowheads="1"/>
          </p:cNvSpPr>
          <p:nvPr/>
        </p:nvSpPr>
        <p:spPr bwMode="auto">
          <a:xfrm>
            <a:off x="1643063" y="1104900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2400"/>
          </a:p>
        </p:txBody>
      </p:sp>
      <p:grpSp>
        <p:nvGrpSpPr>
          <p:cNvPr id="4101" name="Group 2059">
            <a:extLst>
              <a:ext uri="{FF2B5EF4-FFF2-40B4-BE49-F238E27FC236}">
                <a16:creationId xmlns:a16="http://schemas.microsoft.com/office/drawing/2014/main" id="{86FD0361-9616-C158-B1D5-F1F718C9A41A}"/>
              </a:ext>
            </a:extLst>
          </p:cNvPr>
          <p:cNvGrpSpPr>
            <a:grpSpLocks/>
          </p:cNvGrpSpPr>
          <p:nvPr/>
        </p:nvGrpSpPr>
        <p:grpSpPr bwMode="auto">
          <a:xfrm>
            <a:off x="1524000" y="1295400"/>
            <a:ext cx="6545263" cy="4713288"/>
            <a:chOff x="960" y="960"/>
            <a:chExt cx="4122" cy="2969"/>
          </a:xfrm>
        </p:grpSpPr>
        <p:pic>
          <p:nvPicPr>
            <p:cNvPr id="4103" name="Picture 2056" descr="HC20C">
              <a:extLst>
                <a:ext uri="{FF2B5EF4-FFF2-40B4-BE49-F238E27FC236}">
                  <a16:creationId xmlns:a16="http://schemas.microsoft.com/office/drawing/2014/main" id="{E42FDE2A-5886-E3B3-39DC-236945C06175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60" y="960"/>
              <a:ext cx="4122" cy="29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104" name="Text Box 2055">
              <a:extLst>
                <a:ext uri="{FF2B5EF4-FFF2-40B4-BE49-F238E27FC236}">
                  <a16:creationId xmlns:a16="http://schemas.microsoft.com/office/drawing/2014/main" id="{C6E68E25-D04F-4B23-9B52-277A5A879108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1728" y="960"/>
              <a:ext cx="2063" cy="1745"/>
            </a:xfrm>
            <a:prstGeom prst="rect">
              <a:avLst/>
            </a:prstGeom>
            <a:solidFill>
              <a:srgbClr val="FFFF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Times New Roman" panose="02020603050405020304" pitchFamily="18" charset="0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Times New Roman" panose="02020603050405020304" pitchFamily="18" charset="0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Times New Roman" panose="02020603050405020304" pitchFamily="18" charset="0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Times New Roman" panose="02020603050405020304" pitchFamily="18" charset="0"/>
                </a:defRPr>
              </a:lvl9pPr>
            </a:lstStyle>
            <a:p>
              <a:pPr algn="ctr">
                <a:spcBef>
                  <a:spcPct val="0"/>
                </a:spcBef>
                <a:buFontTx/>
                <a:buNone/>
              </a:pPr>
              <a:r>
                <a:rPr lang="en-US" altLang="en-US" sz="3600" b="1" u="sng" dirty="0"/>
                <a:t> Section 1</a:t>
              </a:r>
              <a:endParaRPr lang="en-US" altLang="en-US" sz="3600" b="1" dirty="0">
                <a:solidFill>
                  <a:srgbClr val="FF0000"/>
                </a:solidFill>
                <a:latin typeface="Arial Unicode MS" panose="020B0604020202020204" pitchFamily="34" charset="-128"/>
              </a:endParaRPr>
            </a:p>
            <a:p>
              <a:pPr algn="ctr">
                <a:spcBef>
                  <a:spcPct val="0"/>
                </a:spcBef>
                <a:buFontTx/>
                <a:buNone/>
              </a:pPr>
              <a:r>
                <a:rPr lang="en-US" altLang="en-US" sz="2400" b="1" dirty="0">
                  <a:solidFill>
                    <a:srgbClr val="FF0000"/>
                  </a:solidFill>
                  <a:latin typeface="Arial Unicode MS" panose="020B0604020202020204" pitchFamily="34" charset="-128"/>
                </a:rPr>
                <a:t>Hazardous Material (HM)  &amp;</a:t>
              </a:r>
            </a:p>
            <a:p>
              <a:pPr algn="ctr">
                <a:spcBef>
                  <a:spcPct val="0"/>
                </a:spcBef>
                <a:buFontTx/>
                <a:buNone/>
              </a:pPr>
              <a:r>
                <a:rPr lang="en-US" altLang="en-US" sz="2400" b="1" dirty="0">
                  <a:solidFill>
                    <a:srgbClr val="FF0000"/>
                  </a:solidFill>
                  <a:latin typeface="Arial Unicode MS" panose="020B0604020202020204" pitchFamily="34" charset="-128"/>
                </a:rPr>
                <a:t>Hazardous Waste (HW) Handling</a:t>
              </a:r>
            </a:p>
            <a:p>
              <a:pPr algn="ctr">
                <a:spcBef>
                  <a:spcPct val="0"/>
                </a:spcBef>
                <a:buFontTx/>
                <a:buNone/>
              </a:pPr>
              <a:endParaRPr lang="en-US" altLang="en-US" sz="1000" b="1" dirty="0">
                <a:solidFill>
                  <a:srgbClr val="FF0000"/>
                </a:solidFill>
                <a:latin typeface="Arial Unicode MS" panose="020B0604020202020204" pitchFamily="34" charset="-128"/>
              </a:endParaRPr>
            </a:p>
            <a:p>
              <a:pPr algn="ctr">
                <a:spcBef>
                  <a:spcPct val="0"/>
                </a:spcBef>
                <a:buFontTx/>
                <a:buNone/>
              </a:pPr>
              <a:r>
                <a:rPr lang="en-US" altLang="en-US" sz="1600" b="1" dirty="0">
                  <a:solidFill>
                    <a:srgbClr val="FF0000"/>
                  </a:solidFill>
                  <a:latin typeface="Arial Unicode MS" panose="020B0604020202020204" pitchFamily="34" charset="-128"/>
                </a:rPr>
                <a:t>Please print and sign your name on the training roster.</a:t>
              </a:r>
              <a:endParaRPr lang="en-US" altLang="en-US" sz="2000" b="1" dirty="0">
                <a:solidFill>
                  <a:srgbClr val="FF0000"/>
                </a:solidFill>
                <a:latin typeface="Arial Unicode MS" panose="020B0604020202020204" pitchFamily="34" charset="-128"/>
              </a:endParaRPr>
            </a:p>
          </p:txBody>
        </p:sp>
      </p:grpSp>
      <p:sp>
        <p:nvSpPr>
          <p:cNvPr id="4102" name="Text Box 2060">
            <a:extLst>
              <a:ext uri="{FF2B5EF4-FFF2-40B4-BE49-F238E27FC236}">
                <a16:creationId xmlns:a16="http://schemas.microsoft.com/office/drawing/2014/main" id="{6038BF5F-28CC-19E8-F7A0-66EB730C174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295400" y="6019800"/>
            <a:ext cx="6324600" cy="708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2000" b="1" u="sng"/>
              <a:t>Persons Trained</a:t>
            </a:r>
            <a:r>
              <a:rPr lang="en-US" altLang="en-US" sz="2000" b="1"/>
              <a:t>: Hazardous Materials/Waste Handlers/ECCs (Annual Training Requirement) 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Slide Number Placeholder 5">
            <a:extLst>
              <a:ext uri="{FF2B5EF4-FFF2-40B4-BE49-F238E27FC236}">
                <a16:creationId xmlns:a16="http://schemas.microsoft.com/office/drawing/2014/main" id="{5FB4EB51-3524-0B53-C2E9-F31B886040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89B81D6A-5ED6-40E9-91E4-43B919B38A42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2</a:t>
            </a:fld>
            <a:endParaRPr lang="en-US" altLang="en-US" sz="1400"/>
          </a:p>
        </p:txBody>
      </p:sp>
      <p:sp>
        <p:nvSpPr>
          <p:cNvPr id="5123" name="Rectangle 2">
            <a:extLst>
              <a:ext uri="{FF2B5EF4-FFF2-40B4-BE49-F238E27FC236}">
                <a16:creationId xmlns:a16="http://schemas.microsoft.com/office/drawing/2014/main" id="{D7861986-F9E6-0568-47C1-1FAB11792EBE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762000" y="0"/>
            <a:ext cx="7772400" cy="762000"/>
          </a:xfrm>
        </p:spPr>
        <p:txBody>
          <a:bodyPr/>
          <a:lstStyle/>
          <a:p>
            <a:r>
              <a:rPr lang="en-US" altLang="en-US" b="1" u="sng"/>
              <a:t>LEARNING OBJECTIVES</a:t>
            </a:r>
          </a:p>
        </p:txBody>
      </p:sp>
      <p:sp>
        <p:nvSpPr>
          <p:cNvPr id="5124" name="Rectangle 3">
            <a:extLst>
              <a:ext uri="{FF2B5EF4-FFF2-40B4-BE49-F238E27FC236}">
                <a16:creationId xmlns:a16="http://schemas.microsoft.com/office/drawing/2014/main" id="{AC5C38A7-A23F-6623-9FE7-E0681456A9A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609600" y="2819400"/>
            <a:ext cx="8153400" cy="4343400"/>
          </a:xfrm>
        </p:spPr>
        <p:txBody>
          <a:bodyPr/>
          <a:lstStyle/>
          <a:p>
            <a:pPr>
              <a:spcBef>
                <a:spcPct val="30000"/>
              </a:spcBef>
            </a:pPr>
            <a:r>
              <a:rPr lang="en-US" altLang="en-US" b="1"/>
              <a:t>Enabling Learning Objectives:</a:t>
            </a:r>
            <a:endParaRPr lang="en-US" altLang="en-US" b="1">
              <a:solidFill>
                <a:schemeClr val="accent2"/>
              </a:solidFill>
            </a:endParaRP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Identify unit’s HM/HW.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Locate unit’s SDS Binder.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Know the difference between HM and HW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Safely handle and store HM/HW.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Describe HM/HW recordkeeping needs.</a:t>
            </a:r>
          </a:p>
        </p:txBody>
      </p:sp>
      <p:sp>
        <p:nvSpPr>
          <p:cNvPr id="5125" name="Text Box 6">
            <a:extLst>
              <a:ext uri="{FF2B5EF4-FFF2-40B4-BE49-F238E27FC236}">
                <a16:creationId xmlns:a16="http://schemas.microsoft.com/office/drawing/2014/main" id="{D0C3E4A0-DAE1-0C06-9A08-A92EF74B0DD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" y="762000"/>
            <a:ext cx="7772400" cy="1970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b="1"/>
              <a:t>Terminal Learning Objective:</a:t>
            </a:r>
            <a:r>
              <a:rPr lang="en-US" altLang="en-US" sz="2400"/>
              <a:t> </a:t>
            </a:r>
            <a:r>
              <a:rPr lang="en-US" altLang="en-US">
                <a:solidFill>
                  <a:schemeClr val="accent2"/>
                </a:solidFill>
              </a:rPr>
              <a:t>Meet the </a:t>
            </a:r>
            <a:r>
              <a:rPr lang="en-US" altLang="en-US" sz="3000">
                <a:solidFill>
                  <a:schemeClr val="accent2"/>
                </a:solidFill>
              </a:rPr>
              <a:t>Consolidated Emergency Response/Contingency Plan annual training requirement for hazardous material and hazardous waste training.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Slide Number Placeholder 5">
            <a:extLst>
              <a:ext uri="{FF2B5EF4-FFF2-40B4-BE49-F238E27FC236}">
                <a16:creationId xmlns:a16="http://schemas.microsoft.com/office/drawing/2014/main" id="{BC4DC877-FB1E-9366-5C95-AC2343DFDC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C7779472-DDA1-417F-A886-716A8AD9E0CE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3</a:t>
            </a:fld>
            <a:endParaRPr lang="en-US" altLang="en-US" sz="1400"/>
          </a:p>
        </p:txBody>
      </p:sp>
      <p:sp>
        <p:nvSpPr>
          <p:cNvPr id="6147" name="Rectangle 2">
            <a:extLst>
              <a:ext uri="{FF2B5EF4-FFF2-40B4-BE49-F238E27FC236}">
                <a16:creationId xmlns:a16="http://schemas.microsoft.com/office/drawing/2014/main" id="{56F44F4C-B807-6DEB-552A-A12BB0AFDDEC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09600" y="0"/>
            <a:ext cx="7772400" cy="990600"/>
          </a:xfrm>
        </p:spPr>
        <p:txBody>
          <a:bodyPr/>
          <a:lstStyle/>
          <a:p>
            <a:r>
              <a:rPr lang="en-US" altLang="en-US" sz="4000" b="1" u="sng"/>
              <a:t>BACKGROUND</a:t>
            </a:r>
          </a:p>
        </p:txBody>
      </p:sp>
      <p:sp>
        <p:nvSpPr>
          <p:cNvPr id="6148" name="Rectangle 3">
            <a:extLst>
              <a:ext uri="{FF2B5EF4-FFF2-40B4-BE49-F238E27FC236}">
                <a16:creationId xmlns:a16="http://schemas.microsoft.com/office/drawing/2014/main" id="{CD78F7E5-CDD5-E6B3-C5CD-B555E476741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81000" y="1676400"/>
            <a:ext cx="8458200" cy="3962400"/>
          </a:xfrm>
        </p:spPr>
        <p:txBody>
          <a:bodyPr/>
          <a:lstStyle/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We use hazardous materials (HM) daily in maintenance,  repair, and cleaning activities. </a:t>
            </a:r>
          </a:p>
          <a:p>
            <a:pPr>
              <a:lnSpc>
                <a:spcPct val="90000"/>
              </a:lnSpc>
              <a:spcBef>
                <a:spcPct val="50000"/>
              </a:spcBef>
            </a:pPr>
            <a:endParaRPr lang="en-US" altLang="en-US" sz="2800">
              <a:solidFill>
                <a:schemeClr val="accent2"/>
              </a:solidFill>
            </a:endParaRPr>
          </a:p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Some HM processes result in hazardous waste (HW) being generated (used oil, waste paint, used batteries, etc.).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Slide Number Placeholder 5">
            <a:extLst>
              <a:ext uri="{FF2B5EF4-FFF2-40B4-BE49-F238E27FC236}">
                <a16:creationId xmlns:a16="http://schemas.microsoft.com/office/drawing/2014/main" id="{1F4DC179-8160-F539-04BF-DE5BBFA1AD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D5E474BD-5FFB-45B8-97B1-4C2D14B8133B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4</a:t>
            </a:fld>
            <a:endParaRPr lang="en-US" altLang="en-US" sz="1400"/>
          </a:p>
        </p:txBody>
      </p:sp>
      <p:sp>
        <p:nvSpPr>
          <p:cNvPr id="7171" name="Rectangle 2">
            <a:extLst>
              <a:ext uri="{FF2B5EF4-FFF2-40B4-BE49-F238E27FC236}">
                <a16:creationId xmlns:a16="http://schemas.microsoft.com/office/drawing/2014/main" id="{706F3C68-A875-32E5-2B48-CC94D02783B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838200"/>
          </a:xfrm>
        </p:spPr>
        <p:txBody>
          <a:bodyPr/>
          <a:lstStyle/>
          <a:p>
            <a:r>
              <a:rPr lang="en-US" altLang="en-US" sz="4000" b="1" u="sng"/>
              <a:t>UNIT</a:t>
            </a:r>
            <a:r>
              <a:rPr lang="en-US" altLang="en-US" b="1" u="sng"/>
              <a:t> </a:t>
            </a:r>
            <a:r>
              <a:rPr lang="en-US" altLang="en-US" sz="4000" b="1" u="sng"/>
              <a:t>RESPONSIBILITIES</a:t>
            </a:r>
          </a:p>
        </p:txBody>
      </p:sp>
      <p:sp>
        <p:nvSpPr>
          <p:cNvPr id="7172" name="Rectangle 3">
            <a:extLst>
              <a:ext uri="{FF2B5EF4-FFF2-40B4-BE49-F238E27FC236}">
                <a16:creationId xmlns:a16="http://schemas.microsoft.com/office/drawing/2014/main" id="{0E3F6CC5-4439-1E55-465C-5C27AFC9323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04800" y="990600"/>
            <a:ext cx="8534400" cy="5257800"/>
          </a:xfrm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Develop and implement a written plan and procedures for HM/HW management that meets requirements of MCO 5090.2, StaO 5090.5C, Station Safety Office, and Environmental Department policies.</a:t>
            </a:r>
          </a:p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Comply with applicable Federal, State, and local laws and regulations applicable to HM management and the safety and health of HW operations.</a:t>
            </a:r>
          </a:p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Establish procedures to control, track, and reduce the variety and quantities of HM in use, in storage or stocked, and disposed of as HW</a:t>
            </a:r>
            <a:r>
              <a:rPr lang="en-US" altLang="en-US" sz="2800"/>
              <a:t>. 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Slide Number Placeholder 5">
            <a:extLst>
              <a:ext uri="{FF2B5EF4-FFF2-40B4-BE49-F238E27FC236}">
                <a16:creationId xmlns:a16="http://schemas.microsoft.com/office/drawing/2014/main" id="{3ADE55FB-FD81-92FA-1885-B1D0E0AA2A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D419B83B-BD7A-4E0A-9D9D-E10BEDBB9BD8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5</a:t>
            </a:fld>
            <a:endParaRPr lang="en-US" altLang="en-US" sz="1400"/>
          </a:p>
        </p:txBody>
      </p:sp>
      <p:sp>
        <p:nvSpPr>
          <p:cNvPr id="8195" name="Rectangle 2">
            <a:extLst>
              <a:ext uri="{FF2B5EF4-FFF2-40B4-BE49-F238E27FC236}">
                <a16:creationId xmlns:a16="http://schemas.microsoft.com/office/drawing/2014/main" id="{AEDE2F23-C647-E48C-143C-C0988B73EED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990600"/>
          </a:xfrm>
        </p:spPr>
        <p:txBody>
          <a:bodyPr/>
          <a:lstStyle/>
          <a:p>
            <a:r>
              <a:rPr lang="en-US" altLang="en-US" sz="4000" b="1" u="sng"/>
              <a:t>REGULATIONS</a:t>
            </a:r>
          </a:p>
        </p:txBody>
      </p:sp>
      <p:sp>
        <p:nvSpPr>
          <p:cNvPr id="8196" name="Rectangle 3">
            <a:extLst>
              <a:ext uri="{FF2B5EF4-FFF2-40B4-BE49-F238E27FC236}">
                <a16:creationId xmlns:a16="http://schemas.microsoft.com/office/drawing/2014/main" id="{C100D875-1318-AB59-CC67-8685AA35CA1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04800" y="1447800"/>
            <a:ext cx="8534400" cy="4572000"/>
          </a:xfrm>
        </p:spPr>
        <p:txBody>
          <a:bodyPr/>
          <a:lstStyle/>
          <a:p>
            <a:r>
              <a:rPr lang="en-US" altLang="en-US">
                <a:solidFill>
                  <a:schemeClr val="accent2"/>
                </a:solidFill>
              </a:rPr>
              <a:t>Protecting workers that handle hazardous material.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OSHA, 29CFR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MCO 5100.29B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StaO 5100.8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Slide Number Placeholder 3">
            <a:extLst>
              <a:ext uri="{FF2B5EF4-FFF2-40B4-BE49-F238E27FC236}">
                <a16:creationId xmlns:a16="http://schemas.microsoft.com/office/drawing/2014/main" id="{2D779825-898A-8EBE-E065-F81C48831C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1C6301F7-F788-4589-AE51-17895BBBAF27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6</a:t>
            </a:fld>
            <a:endParaRPr lang="en-US" altLang="en-US" sz="1400"/>
          </a:p>
        </p:txBody>
      </p:sp>
      <p:sp>
        <p:nvSpPr>
          <p:cNvPr id="9219" name="Rectangle 3">
            <a:extLst>
              <a:ext uri="{FF2B5EF4-FFF2-40B4-BE49-F238E27FC236}">
                <a16:creationId xmlns:a16="http://schemas.microsoft.com/office/drawing/2014/main" id="{780938E3-9AA2-813F-D676-14D323FC2699}"/>
              </a:ext>
            </a:extLst>
          </p:cNvPr>
          <p:cNvSpPr>
            <a:spLocks noGrp="1" noChangeArrowheads="1"/>
          </p:cNvSpPr>
          <p:nvPr>
            <p:ph idx="1"/>
          </p:nvPr>
        </p:nvSpPr>
        <p:spPr>
          <a:xfrm>
            <a:off x="304800" y="1066800"/>
            <a:ext cx="8534400" cy="4114800"/>
          </a:xfrm>
        </p:spPr>
        <p:txBody>
          <a:bodyPr/>
          <a:lstStyle/>
          <a:p>
            <a:r>
              <a:rPr lang="en-US" altLang="en-US">
                <a:solidFill>
                  <a:schemeClr val="accent2"/>
                </a:solidFill>
              </a:rPr>
              <a:t>Protecting workers and the environment from the hazardous wastes generated.  Requires annual training for workers handling HM or HW.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EPA, 40 CFR 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California Health and Safety Code Division 20 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Title 22 </a:t>
            </a:r>
            <a:r>
              <a:rPr lang="en-US" altLang="en-US" b="1" u="sng">
                <a:solidFill>
                  <a:schemeClr val="accent2"/>
                </a:solidFill>
              </a:rPr>
              <a:t>C</a:t>
            </a:r>
            <a:r>
              <a:rPr lang="en-US" altLang="en-US">
                <a:solidFill>
                  <a:schemeClr val="accent2"/>
                </a:solidFill>
              </a:rPr>
              <a:t>alifornia </a:t>
            </a:r>
            <a:r>
              <a:rPr lang="en-US" altLang="en-US" b="1" u="sng">
                <a:solidFill>
                  <a:schemeClr val="accent2"/>
                </a:solidFill>
              </a:rPr>
              <a:t>C</a:t>
            </a:r>
            <a:r>
              <a:rPr lang="en-US" altLang="en-US">
                <a:solidFill>
                  <a:schemeClr val="accent2"/>
                </a:solidFill>
              </a:rPr>
              <a:t>ode of </a:t>
            </a:r>
            <a:r>
              <a:rPr lang="en-US" altLang="en-US" b="1" u="sng">
                <a:solidFill>
                  <a:schemeClr val="accent2"/>
                </a:solidFill>
              </a:rPr>
              <a:t>R</a:t>
            </a:r>
            <a:r>
              <a:rPr lang="en-US" altLang="en-US">
                <a:solidFill>
                  <a:schemeClr val="accent2"/>
                </a:solidFill>
              </a:rPr>
              <a:t>egulations Division 4.5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MCO 5090.2 Environmental Compliance Manual</a:t>
            </a:r>
          </a:p>
          <a:p>
            <a:pPr lvl="1">
              <a:lnSpc>
                <a:spcPct val="150000"/>
              </a:lnSpc>
            </a:pPr>
            <a:r>
              <a:rPr lang="en-US" altLang="en-US">
                <a:solidFill>
                  <a:schemeClr val="accent2"/>
                </a:solidFill>
              </a:rPr>
              <a:t>Hazardous Waste Management Plan, StaO 5090.5_</a:t>
            </a:r>
          </a:p>
          <a:p>
            <a:pPr lvl="1">
              <a:lnSpc>
                <a:spcPct val="150000"/>
              </a:lnSpc>
              <a:buFontTx/>
              <a:buNone/>
            </a:pPr>
            <a:endParaRPr lang="en-US" altLang="en-US">
              <a:solidFill>
                <a:schemeClr val="accent2"/>
              </a:solidFill>
            </a:endParaRPr>
          </a:p>
          <a:p>
            <a:pPr lvl="1"/>
            <a:endParaRPr lang="en-US" altLang="en-US">
              <a:solidFill>
                <a:schemeClr val="accent2"/>
              </a:solidFill>
            </a:endParaRPr>
          </a:p>
        </p:txBody>
      </p:sp>
      <p:sp>
        <p:nvSpPr>
          <p:cNvPr id="6" name="Rectangle 2">
            <a:extLst>
              <a:ext uri="{FF2B5EF4-FFF2-40B4-BE49-F238E27FC236}">
                <a16:creationId xmlns:a16="http://schemas.microsoft.com/office/drawing/2014/main" id="{2D8D4A78-7609-CFC7-C0C6-40DF0050B50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0"/>
            <a:ext cx="7772400" cy="990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 algn="ctr">
              <a:defRPr/>
            </a:pPr>
            <a:r>
              <a:rPr lang="en-US" sz="4000" b="1" u="sng" kern="0" dirty="0">
                <a:solidFill>
                  <a:schemeClr val="tx2"/>
                </a:solidFill>
                <a:latin typeface="+mj-lt"/>
                <a:ea typeface="+mj-ea"/>
                <a:cs typeface="+mj-cs"/>
              </a:rPr>
              <a:t>REGULATIONS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Slide Number Placeholder 5">
            <a:extLst>
              <a:ext uri="{FF2B5EF4-FFF2-40B4-BE49-F238E27FC236}">
                <a16:creationId xmlns:a16="http://schemas.microsoft.com/office/drawing/2014/main" id="{A9B8B76B-477F-23A4-0D5A-6956F1D9D5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35534917-839B-4928-BE03-31A83E779E64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7</a:t>
            </a:fld>
            <a:endParaRPr lang="en-US" altLang="en-US" sz="1400"/>
          </a:p>
        </p:txBody>
      </p:sp>
      <p:sp>
        <p:nvSpPr>
          <p:cNvPr id="10243" name="Rectangle 2">
            <a:extLst>
              <a:ext uri="{FF2B5EF4-FFF2-40B4-BE49-F238E27FC236}">
                <a16:creationId xmlns:a16="http://schemas.microsoft.com/office/drawing/2014/main" id="{8F68496B-2DD9-4FE3-27DF-E7082F46B3F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838200"/>
          </a:xfrm>
        </p:spPr>
        <p:txBody>
          <a:bodyPr/>
          <a:lstStyle/>
          <a:p>
            <a:r>
              <a:rPr lang="en-US" altLang="en-US" sz="4000" b="1" u="sng"/>
              <a:t>HAZARDOUS MATERIALS</a:t>
            </a:r>
          </a:p>
        </p:txBody>
      </p:sp>
      <p:sp>
        <p:nvSpPr>
          <p:cNvPr id="10244" name="Rectangle 3">
            <a:extLst>
              <a:ext uri="{FF2B5EF4-FFF2-40B4-BE49-F238E27FC236}">
                <a16:creationId xmlns:a16="http://schemas.microsoft.com/office/drawing/2014/main" id="{5E5C21F0-02EA-3276-DFB4-D75523E0B66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838200"/>
            <a:ext cx="8305800" cy="5791200"/>
          </a:xfrm>
        </p:spPr>
        <p:txBody>
          <a:bodyPr/>
          <a:lstStyle/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Hazardous Materials (HM): chemical products that, because of their toxicity or chemical properties, pose physical or health risks to humans or to our environment.  </a:t>
            </a:r>
          </a:p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HM is good, unused, uncontaminated material: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POL’s (hydraulic fluid, oil, JP-5/8, diesel fuel)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Batteries of any type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Detergents &amp; Cleaners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Aerosols (any type)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Paints &amp; Solvents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Gasoline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Adhesives </a:t>
            </a:r>
            <a:endParaRPr lang="en-US" altLang="en-US" sz="240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Slide Number Placeholder 3">
            <a:extLst>
              <a:ext uri="{FF2B5EF4-FFF2-40B4-BE49-F238E27FC236}">
                <a16:creationId xmlns:a16="http://schemas.microsoft.com/office/drawing/2014/main" id="{173D2F24-7BA7-A28A-213C-87DD99A858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ACD6DA7-C77F-4E0C-800D-3695242F4BBD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8</a:t>
            </a:fld>
            <a:endParaRPr lang="en-US" altLang="en-US" sz="1400"/>
          </a:p>
        </p:txBody>
      </p:sp>
      <p:sp>
        <p:nvSpPr>
          <p:cNvPr id="11267" name="Rectangle 2">
            <a:extLst>
              <a:ext uri="{FF2B5EF4-FFF2-40B4-BE49-F238E27FC236}">
                <a16:creationId xmlns:a16="http://schemas.microsoft.com/office/drawing/2014/main" id="{CAD7C9E5-B634-1D8A-C36D-3A3F0D74DC27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" y="0"/>
            <a:ext cx="868680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u="sng">
                <a:solidFill>
                  <a:schemeClr val="tx2"/>
                </a:solidFill>
              </a:rPr>
              <a:t>AUTHORIZED USE LIST  </a:t>
            </a:r>
            <a:r>
              <a:rPr lang="en-US" altLang="en-US" b="1" u="sng">
                <a:solidFill>
                  <a:schemeClr val="tx2"/>
                </a:solidFill>
              </a:rPr>
              <a:t>(AUL)</a:t>
            </a:r>
          </a:p>
        </p:txBody>
      </p:sp>
      <p:sp>
        <p:nvSpPr>
          <p:cNvPr id="11268" name="Rectangle 3">
            <a:extLst>
              <a:ext uri="{FF2B5EF4-FFF2-40B4-BE49-F238E27FC236}">
                <a16:creationId xmlns:a16="http://schemas.microsoft.com/office/drawing/2014/main" id="{C2F2047D-A177-ADB6-BAF9-4AD50CA5747E}"/>
              </a:ext>
            </a:extLst>
          </p:cNvPr>
          <p:cNvSpPr>
            <a:spLocks noChangeArrowheads="1"/>
          </p:cNvSpPr>
          <p:nvPr/>
        </p:nvSpPr>
        <p:spPr bwMode="auto">
          <a:xfrm>
            <a:off x="304800" y="1219200"/>
            <a:ext cx="8839200" cy="5334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For our safety and environmental compliance the HM we use must be screened and inventoried on the “AUL”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AUL is a management tool and inventory of a unit’s HM. 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HM on the AUL must be approved by Station Safety, the Industrial Hygienist, and Environmental Department.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HM is easily procured from the HazMinCtr.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Unit on-hand quantities of HM are limited to a one week’s supply although exceptions can be approved by Safety.</a:t>
            </a:r>
          </a:p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Contact Station Safety for AUL assistance.	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lide Number Placeholder 5">
            <a:extLst>
              <a:ext uri="{FF2B5EF4-FFF2-40B4-BE49-F238E27FC236}">
                <a16:creationId xmlns:a16="http://schemas.microsoft.com/office/drawing/2014/main" id="{2A257423-E14A-16C1-E9A8-C01CFB44EC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8E8EA3B6-9820-42AC-A714-F94564C344BF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9</a:t>
            </a:fld>
            <a:endParaRPr lang="en-US" altLang="en-US" sz="1400"/>
          </a:p>
        </p:txBody>
      </p:sp>
      <p:sp>
        <p:nvSpPr>
          <p:cNvPr id="12291" name="Rectangle 2">
            <a:extLst>
              <a:ext uri="{FF2B5EF4-FFF2-40B4-BE49-F238E27FC236}">
                <a16:creationId xmlns:a16="http://schemas.microsoft.com/office/drawing/2014/main" id="{F6EE90CC-D38F-AF5E-BE8B-20E189126F1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229600" cy="1143000"/>
          </a:xfrm>
        </p:spPr>
        <p:txBody>
          <a:bodyPr/>
          <a:lstStyle/>
          <a:p>
            <a:r>
              <a:rPr lang="en-US" altLang="en-US" sz="3600" b="1" u="sng"/>
              <a:t>SAFETY DATA SHEETS</a:t>
            </a:r>
            <a:br>
              <a:rPr lang="en-US" altLang="en-US" sz="3600" b="1" u="sng"/>
            </a:br>
            <a:r>
              <a:rPr lang="en-US" altLang="en-US" sz="3600" b="1" u="sng"/>
              <a:t>(SDS)</a:t>
            </a:r>
          </a:p>
        </p:txBody>
      </p:sp>
      <p:sp>
        <p:nvSpPr>
          <p:cNvPr id="12292" name="Rectangle 3">
            <a:extLst>
              <a:ext uri="{FF2B5EF4-FFF2-40B4-BE49-F238E27FC236}">
                <a16:creationId xmlns:a16="http://schemas.microsoft.com/office/drawing/2014/main" id="{BFDF6EB6-5A87-CD7F-06C3-6650E5B3B5C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1524000"/>
            <a:ext cx="8305800" cy="4953000"/>
          </a:xfrm>
        </p:spPr>
        <p:txBody>
          <a:bodyPr/>
          <a:lstStyle/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Hazard Communication Standard requirement to provide a safe workplace to HM users: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Provides detailed HM information, first aid, response.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Required for each chemical in the workplace.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Must be readily available at all times.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Must be read before working with the HM.</a:t>
            </a:r>
          </a:p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Unit’s SDS’s are located __________.</a:t>
            </a:r>
          </a:p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Copies available through HMMS or HazMinCtr.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Number Placeholder 5">
            <a:extLst>
              <a:ext uri="{FF2B5EF4-FFF2-40B4-BE49-F238E27FC236}">
                <a16:creationId xmlns:a16="http://schemas.microsoft.com/office/drawing/2014/main" id="{9761E38D-5627-67C3-0D67-F33EF266AB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571C956B-FD3B-4351-9D3D-7E9D8DD723AE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10</a:t>
            </a:fld>
            <a:endParaRPr lang="en-US" altLang="en-US" sz="1400"/>
          </a:p>
        </p:txBody>
      </p:sp>
      <p:graphicFrame>
        <p:nvGraphicFramePr>
          <p:cNvPr id="13315" name="Object 7">
            <a:extLst>
              <a:ext uri="{FF2B5EF4-FFF2-40B4-BE49-F238E27FC236}">
                <a16:creationId xmlns:a16="http://schemas.microsoft.com/office/drawing/2014/main" id="{A0734B90-E3A4-0132-FCF1-7E66B7191364}"/>
              </a:ext>
            </a:extLst>
          </p:cNvPr>
          <p:cNvGraphicFramePr>
            <a:graphicFrameLocks noChangeAspect="1"/>
          </p:cNvGraphicFramePr>
          <p:nvPr/>
        </p:nvGraphicFramePr>
        <p:xfrm>
          <a:off x="5689600" y="1066800"/>
          <a:ext cx="3302000" cy="5105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Photo Editor Photo" r:id="rId2" imgW="3696216" imgH="5714286" progId="MSPhotoEd.3">
                  <p:embed/>
                </p:oleObj>
              </mc:Choice>
              <mc:Fallback>
                <p:oleObj name="Photo Editor Photo" r:id="rId2" imgW="3696216" imgH="5714286" progId="MSPhotoEd.3">
                  <p:embed/>
                  <p:pic>
                    <p:nvPicPr>
                      <p:cNvPr id="13315" name="Object 7">
                        <a:extLst>
                          <a:ext uri="{FF2B5EF4-FFF2-40B4-BE49-F238E27FC236}">
                            <a16:creationId xmlns:a16="http://schemas.microsoft.com/office/drawing/2014/main" id="{A0734B90-E3A4-0132-FCF1-7E66B7191364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3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689600" y="1066800"/>
                        <a:ext cx="3302000" cy="5105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3316" name="Rectangle 2">
            <a:extLst>
              <a:ext uri="{FF2B5EF4-FFF2-40B4-BE49-F238E27FC236}">
                <a16:creationId xmlns:a16="http://schemas.microsoft.com/office/drawing/2014/main" id="{12903518-63D9-8692-05DC-093756A752D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914400"/>
          </a:xfrm>
        </p:spPr>
        <p:txBody>
          <a:bodyPr/>
          <a:lstStyle/>
          <a:p>
            <a:r>
              <a:rPr lang="en-US" altLang="en-US" b="1" u="sng"/>
              <a:t>CONTAINER LABELS</a:t>
            </a:r>
          </a:p>
        </p:txBody>
      </p:sp>
      <p:sp>
        <p:nvSpPr>
          <p:cNvPr id="13317" name="Rectangle 3">
            <a:extLst>
              <a:ext uri="{FF2B5EF4-FFF2-40B4-BE49-F238E27FC236}">
                <a16:creationId xmlns:a16="http://schemas.microsoft.com/office/drawing/2014/main" id="{83766F60-2459-79A3-3943-26222070DF5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228600" y="990600"/>
            <a:ext cx="6477000" cy="5486400"/>
          </a:xfrm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HM needs to be labeled: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Manufacturer’s name, address, and     emergency phone number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Common chemical name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Identify the hazard(s) in English</a:t>
            </a:r>
          </a:p>
          <a:p>
            <a:pPr lvl="1"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Appropriate hazard warnings (words,      DoT labels or placards, NFPA         Diamond, HMIS label, etc.)</a:t>
            </a:r>
          </a:p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DD FORM 2522 can replace the manufacturer’s label if it needs to          be replaced.  </a:t>
            </a:r>
          </a:p>
        </p:txBody>
      </p:sp>
      <p:sp>
        <p:nvSpPr>
          <p:cNvPr id="13318" name="Rectangle 5">
            <a:extLst>
              <a:ext uri="{FF2B5EF4-FFF2-40B4-BE49-F238E27FC236}">
                <a16:creationId xmlns:a16="http://schemas.microsoft.com/office/drawing/2014/main" id="{5F325D5A-C380-3234-7548-20FF088A38E5}"/>
              </a:ext>
            </a:extLst>
          </p:cNvPr>
          <p:cNvSpPr>
            <a:spLocks noChangeArrowheads="1"/>
          </p:cNvSpPr>
          <p:nvPr/>
        </p:nvSpPr>
        <p:spPr bwMode="auto">
          <a:xfrm>
            <a:off x="3167063" y="91916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endParaRPr lang="en-US" altLang="en-US" sz="240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Slide Number Placeholder 5">
            <a:extLst>
              <a:ext uri="{FF2B5EF4-FFF2-40B4-BE49-F238E27FC236}">
                <a16:creationId xmlns:a16="http://schemas.microsoft.com/office/drawing/2014/main" id="{CB8C1B14-1D28-3086-A2D9-EFB1556040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0B15BE8-0CFE-4067-A5FC-053C0CEB084E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11</a:t>
            </a:fld>
            <a:endParaRPr lang="en-US" altLang="en-US" sz="1400"/>
          </a:p>
        </p:txBody>
      </p:sp>
      <p:sp>
        <p:nvSpPr>
          <p:cNvPr id="14339" name="Rectangle 2">
            <a:extLst>
              <a:ext uri="{FF2B5EF4-FFF2-40B4-BE49-F238E27FC236}">
                <a16:creationId xmlns:a16="http://schemas.microsoft.com/office/drawing/2014/main" id="{78EBC8DD-F75A-6842-2F22-8120F354EF16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990600"/>
          </a:xfrm>
        </p:spPr>
        <p:txBody>
          <a:bodyPr/>
          <a:lstStyle/>
          <a:p>
            <a:r>
              <a:rPr lang="en-US" altLang="en-US" b="1" u="sng"/>
              <a:t>HM PROCUREMENT</a:t>
            </a:r>
          </a:p>
        </p:txBody>
      </p:sp>
      <p:sp>
        <p:nvSpPr>
          <p:cNvPr id="14340" name="Rectangle 3">
            <a:extLst>
              <a:ext uri="{FF2B5EF4-FFF2-40B4-BE49-F238E27FC236}">
                <a16:creationId xmlns:a16="http://schemas.microsoft.com/office/drawing/2014/main" id="{2934AB1E-4D4A-A7F6-C785-D206601F2BE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04800" y="1143000"/>
            <a:ext cx="8839200" cy="5486400"/>
          </a:xfrm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HM is procured from the HazMinCtr.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HM must be approved on unit’s AUL by Safety, Industrial Hygiene, and Environmental.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Hazardous Waste Coordinator procures HM with a request through Supply/S-4 then to HazMinCtr.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HM is picked up from the HazMinCtr or can be delivered.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HM hand-on stock limited to a 7-day supply.</a:t>
            </a: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lide Number Placeholder 5">
            <a:extLst>
              <a:ext uri="{FF2B5EF4-FFF2-40B4-BE49-F238E27FC236}">
                <a16:creationId xmlns:a16="http://schemas.microsoft.com/office/drawing/2014/main" id="{75330460-B141-DC2F-7B46-28F1EAC0DD0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0618F3C4-1160-4D2C-9BF1-E993C22FA1D9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12</a:t>
            </a:fld>
            <a:endParaRPr lang="en-US" altLang="en-US" sz="1400"/>
          </a:p>
        </p:txBody>
      </p:sp>
      <p:sp>
        <p:nvSpPr>
          <p:cNvPr id="15363" name="Rectangle 2">
            <a:extLst>
              <a:ext uri="{FF2B5EF4-FFF2-40B4-BE49-F238E27FC236}">
                <a16:creationId xmlns:a16="http://schemas.microsoft.com/office/drawing/2014/main" id="{A09221EE-917D-2211-EC2C-B598761F4AB6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990600"/>
          </a:xfrm>
        </p:spPr>
        <p:txBody>
          <a:bodyPr/>
          <a:lstStyle/>
          <a:p>
            <a:r>
              <a:rPr lang="en-US" altLang="en-US" sz="4000" b="1" u="sng"/>
              <a:t>HM HANDLING</a:t>
            </a:r>
          </a:p>
        </p:txBody>
      </p:sp>
      <p:sp>
        <p:nvSpPr>
          <p:cNvPr id="15364" name="Rectangle 3">
            <a:extLst>
              <a:ext uri="{FF2B5EF4-FFF2-40B4-BE49-F238E27FC236}">
                <a16:creationId xmlns:a16="http://schemas.microsoft.com/office/drawing/2014/main" id="{D4B8F2C3-CE9C-B76B-1FAB-A6E18CED3D1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685800" y="990600"/>
            <a:ext cx="8229600" cy="5181600"/>
          </a:xfrm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Read the SDS and label for HM hazards.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Wear </a:t>
            </a:r>
            <a:r>
              <a:rPr lang="en-US" altLang="en-US" b="1">
                <a:solidFill>
                  <a:schemeClr val="accent2"/>
                </a:solidFill>
              </a:rPr>
              <a:t>P</a:t>
            </a:r>
            <a:r>
              <a:rPr lang="en-US" altLang="en-US">
                <a:solidFill>
                  <a:schemeClr val="accent2"/>
                </a:solidFill>
              </a:rPr>
              <a:t>ersonal </a:t>
            </a:r>
            <a:r>
              <a:rPr lang="en-US" altLang="en-US" b="1">
                <a:solidFill>
                  <a:schemeClr val="accent2"/>
                </a:solidFill>
              </a:rPr>
              <a:t>P</a:t>
            </a:r>
            <a:r>
              <a:rPr lang="en-US" altLang="en-US">
                <a:solidFill>
                  <a:schemeClr val="accent2"/>
                </a:solidFill>
              </a:rPr>
              <a:t>rotective </a:t>
            </a:r>
            <a:r>
              <a:rPr lang="en-US" altLang="en-US" b="1">
                <a:solidFill>
                  <a:schemeClr val="accent2"/>
                </a:solidFill>
              </a:rPr>
              <a:t>E</a:t>
            </a:r>
            <a:r>
              <a:rPr lang="en-US" altLang="en-US">
                <a:solidFill>
                  <a:schemeClr val="accent2"/>
                </a:solidFill>
              </a:rPr>
              <a:t>quipment (</a:t>
            </a:r>
            <a:r>
              <a:rPr lang="en-US" altLang="en-US" b="1">
                <a:solidFill>
                  <a:schemeClr val="accent2"/>
                </a:solidFill>
              </a:rPr>
              <a:t>PPE</a:t>
            </a:r>
            <a:r>
              <a:rPr lang="en-US" altLang="en-US">
                <a:solidFill>
                  <a:schemeClr val="accent2"/>
                </a:solidFill>
              </a:rPr>
              <a:t>).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Ensure there is adequate ventilation (natural or mechanical).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Use funnels, drip pans, pads, and shop towels when pouring HM.</a:t>
            </a:r>
          </a:p>
          <a:p>
            <a:pPr>
              <a:spcBef>
                <a:spcPct val="50000"/>
              </a:spcBef>
            </a:pPr>
            <a:r>
              <a:rPr lang="en-US" altLang="en-US">
                <a:solidFill>
                  <a:schemeClr val="accent2"/>
                </a:solidFill>
              </a:rPr>
              <a:t>Attach grounding and bonding wires when pouring and storing flammable liquids.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Number Placeholder 5">
            <a:extLst>
              <a:ext uri="{FF2B5EF4-FFF2-40B4-BE49-F238E27FC236}">
                <a16:creationId xmlns:a16="http://schemas.microsoft.com/office/drawing/2014/main" id="{E995BAC2-E73D-E0E8-EAFE-5E3CD6AA19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532CF934-D19F-40CB-AC64-929DF6655B21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13</a:t>
            </a:fld>
            <a:endParaRPr lang="en-US" altLang="en-US" sz="1400"/>
          </a:p>
        </p:txBody>
      </p:sp>
      <p:sp>
        <p:nvSpPr>
          <p:cNvPr id="16387" name="Rectangle 2">
            <a:extLst>
              <a:ext uri="{FF2B5EF4-FFF2-40B4-BE49-F238E27FC236}">
                <a16:creationId xmlns:a16="http://schemas.microsoft.com/office/drawing/2014/main" id="{E5FADC59-F956-2246-AA8E-82DEB921E46B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1219200" y="0"/>
            <a:ext cx="7239000" cy="762000"/>
          </a:xfrm>
        </p:spPr>
        <p:txBody>
          <a:bodyPr/>
          <a:lstStyle/>
          <a:p>
            <a:r>
              <a:rPr lang="en-US" altLang="en-US" sz="4000" b="1" u="sng"/>
              <a:t>HM STORAGE</a:t>
            </a:r>
            <a:endParaRPr lang="en-US" altLang="en-US" sz="4000" b="1" u="sng">
              <a:solidFill>
                <a:schemeClr val="tx1"/>
              </a:solidFill>
            </a:endParaRPr>
          </a:p>
        </p:txBody>
      </p:sp>
      <p:sp>
        <p:nvSpPr>
          <p:cNvPr id="16388" name="Rectangle 3">
            <a:extLst>
              <a:ext uri="{FF2B5EF4-FFF2-40B4-BE49-F238E27FC236}">
                <a16:creationId xmlns:a16="http://schemas.microsoft.com/office/drawing/2014/main" id="{21E985A5-68C4-AE53-6037-D91E815CFD5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914400" y="914400"/>
            <a:ext cx="7772400" cy="5562600"/>
          </a:xfrm>
        </p:spPr>
        <p:txBody>
          <a:bodyPr/>
          <a:lstStyle/>
          <a:p>
            <a:r>
              <a:rPr lang="en-US" altLang="en-US">
                <a:solidFill>
                  <a:schemeClr val="accent2"/>
                </a:solidFill>
              </a:rPr>
              <a:t>Chemical compatibility (refer to SDS).</a:t>
            </a:r>
          </a:p>
          <a:p>
            <a:pPr lvl="1"/>
            <a:r>
              <a:rPr lang="en-US" altLang="en-US">
                <a:solidFill>
                  <a:schemeClr val="accent2"/>
                </a:solidFill>
              </a:rPr>
              <a:t>Don’t store corrosives with flammables</a:t>
            </a:r>
          </a:p>
          <a:p>
            <a:pPr lvl="1"/>
            <a:r>
              <a:rPr lang="en-US" altLang="en-US">
                <a:solidFill>
                  <a:schemeClr val="accent2"/>
                </a:solidFill>
              </a:rPr>
              <a:t>Don’t store flammables with oxidizers</a:t>
            </a:r>
          </a:p>
          <a:p>
            <a:r>
              <a:rPr lang="en-US" altLang="en-US">
                <a:solidFill>
                  <a:schemeClr val="accent2"/>
                </a:solidFill>
              </a:rPr>
              <a:t>Flammables in flammable lockers.</a:t>
            </a:r>
          </a:p>
          <a:p>
            <a:r>
              <a:rPr lang="en-US" altLang="en-US">
                <a:solidFill>
                  <a:schemeClr val="accent2"/>
                </a:solidFill>
              </a:rPr>
              <a:t>Rotate stock and use within shelf-life:</a:t>
            </a:r>
          </a:p>
          <a:p>
            <a:pPr lvl="1"/>
            <a:r>
              <a:rPr lang="en-US" altLang="en-US">
                <a:solidFill>
                  <a:schemeClr val="accent2"/>
                </a:solidFill>
              </a:rPr>
              <a:t>Check shelf-life when new HM is received </a:t>
            </a:r>
          </a:p>
          <a:p>
            <a:pPr lvl="1"/>
            <a:r>
              <a:rPr lang="en-US" altLang="en-US">
                <a:solidFill>
                  <a:schemeClr val="accent2"/>
                </a:solidFill>
              </a:rPr>
              <a:t>Use the older HM first </a:t>
            </a:r>
          </a:p>
          <a:p>
            <a:r>
              <a:rPr lang="en-US" altLang="en-US">
                <a:solidFill>
                  <a:schemeClr val="accent2"/>
                </a:solidFill>
              </a:rPr>
              <a:t>Secondary containment.</a:t>
            </a:r>
          </a:p>
          <a:p>
            <a:pPr lvl="1"/>
            <a:r>
              <a:rPr lang="en-US" altLang="en-US">
                <a:solidFill>
                  <a:schemeClr val="accent2"/>
                </a:solidFill>
              </a:rPr>
              <a:t>Flammable Storage Lockers</a:t>
            </a:r>
          </a:p>
          <a:p>
            <a:pPr lvl="1"/>
            <a:r>
              <a:rPr lang="en-US" altLang="en-US">
                <a:solidFill>
                  <a:schemeClr val="accent2"/>
                </a:solidFill>
              </a:rPr>
              <a:t>Bermed areas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Slide Number Placeholder 3">
            <a:extLst>
              <a:ext uri="{FF2B5EF4-FFF2-40B4-BE49-F238E27FC236}">
                <a16:creationId xmlns:a16="http://schemas.microsoft.com/office/drawing/2014/main" id="{A1EAA9F0-65CC-2293-B037-6A9D5BAC0E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AC2FF7D-1C61-459E-ACB8-9529A171AE59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14</a:t>
            </a:fld>
            <a:endParaRPr lang="en-US" altLang="en-US" sz="1400"/>
          </a:p>
        </p:txBody>
      </p:sp>
      <p:sp>
        <p:nvSpPr>
          <p:cNvPr id="17411" name="Rectangle 2">
            <a:extLst>
              <a:ext uri="{FF2B5EF4-FFF2-40B4-BE49-F238E27FC236}">
                <a16:creationId xmlns:a16="http://schemas.microsoft.com/office/drawing/2014/main" id="{0AFC35C5-859B-13FC-8797-905BCAFB137F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5800" y="0"/>
            <a:ext cx="7772400" cy="83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u="sng">
                <a:solidFill>
                  <a:schemeClr val="tx2"/>
                </a:solidFill>
              </a:rPr>
              <a:t>HAZARDOUS WASTE</a:t>
            </a:r>
          </a:p>
        </p:txBody>
      </p:sp>
      <p:sp>
        <p:nvSpPr>
          <p:cNvPr id="17412" name="Rectangle 3">
            <a:extLst>
              <a:ext uri="{FF2B5EF4-FFF2-40B4-BE49-F238E27FC236}">
                <a16:creationId xmlns:a16="http://schemas.microsoft.com/office/drawing/2014/main" id="{C0C8EA18-E46F-DA78-E71F-120B72809AB0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3400" y="838200"/>
            <a:ext cx="8229600" cy="5791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Hazardous Waste (HW) is HM we’re going to dispose because it’s used, spent, or no good: 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Used oil or POL (oil, hydraulic fluid, JP-5/8, diesel fuel)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Aerosol cans 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Paint chips w/lead or chromates 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Spent toxic or flammable solvents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Used batteries of any type (alkaline, lithium, mercury, etc.)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Past shelf-life (expired) HM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Spent fluorescent light bulbs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Spilled HM contaminated debris</a:t>
            </a:r>
          </a:p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600">
                <a:solidFill>
                  <a:schemeClr val="accent2"/>
                </a:solidFill>
              </a:rPr>
              <a:t>We cannot dispose of HM/HW in the trash or recycling bins!</a:t>
            </a:r>
            <a:endParaRPr lang="en-US" altLang="en-US" sz="260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Slide Number Placeholder 6">
            <a:extLst>
              <a:ext uri="{FF2B5EF4-FFF2-40B4-BE49-F238E27FC236}">
                <a16:creationId xmlns:a16="http://schemas.microsoft.com/office/drawing/2014/main" id="{01D6FB6E-ABE9-A442-F37B-900DE19A7D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443305C1-1F64-4DC4-8DE1-B4BAE6F5DA7E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15</a:t>
            </a:fld>
            <a:endParaRPr lang="en-US" altLang="en-US" sz="1400"/>
          </a:p>
        </p:txBody>
      </p:sp>
      <p:sp>
        <p:nvSpPr>
          <p:cNvPr id="18435" name="Rectangle 2">
            <a:extLst>
              <a:ext uri="{FF2B5EF4-FFF2-40B4-BE49-F238E27FC236}">
                <a16:creationId xmlns:a16="http://schemas.microsoft.com/office/drawing/2014/main" id="{D3774F8A-1248-B4FA-CCF7-57BD10DA599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914400"/>
          </a:xfrm>
        </p:spPr>
        <p:txBody>
          <a:bodyPr/>
          <a:lstStyle/>
          <a:p>
            <a:r>
              <a:rPr lang="en-US" altLang="en-US" b="1" u="sng"/>
              <a:t>HW MANAGEMENT</a:t>
            </a:r>
          </a:p>
        </p:txBody>
      </p:sp>
      <p:sp>
        <p:nvSpPr>
          <p:cNvPr id="18436" name="Rectangle 3">
            <a:extLst>
              <a:ext uri="{FF2B5EF4-FFF2-40B4-BE49-F238E27FC236}">
                <a16:creationId xmlns:a16="http://schemas.microsoft.com/office/drawing/2014/main" id="{EC235094-2C33-599A-6051-A5E797242E13}"/>
              </a:ext>
            </a:extLst>
          </p:cNvPr>
          <p:cNvSpPr>
            <a:spLocks noGrp="1" noChangeArrowheads="1"/>
          </p:cNvSpPr>
          <p:nvPr>
            <p:ph type="body" sz="half" idx="1"/>
          </p:nvPr>
        </p:nvSpPr>
        <p:spPr>
          <a:xfrm>
            <a:off x="381000" y="1143000"/>
            <a:ext cx="8534400" cy="5181600"/>
          </a:xfrm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US" altLang="en-US" sz="2400" b="1">
                <a:solidFill>
                  <a:schemeClr val="accent2"/>
                </a:solidFill>
              </a:rPr>
              <a:t>HW is managed per Environmental Department’s Hazardous Waste Management Plan (HWMP- StaO 5090.5_).</a:t>
            </a:r>
          </a:p>
          <a:p>
            <a:pPr>
              <a:spcBef>
                <a:spcPct val="50000"/>
              </a:spcBef>
            </a:pPr>
            <a:r>
              <a:rPr lang="en-US" altLang="en-US" sz="2400" b="1">
                <a:solidFill>
                  <a:schemeClr val="accent2"/>
                </a:solidFill>
              </a:rPr>
              <a:t>HWMP is written to maintain compliance with applicable Federal, State, County of San Diego, USMC HW regulations.</a:t>
            </a:r>
          </a:p>
          <a:p>
            <a:pPr>
              <a:spcBef>
                <a:spcPct val="50000"/>
              </a:spcBef>
            </a:pPr>
            <a:r>
              <a:rPr lang="en-US" altLang="en-US" sz="2400" b="1">
                <a:solidFill>
                  <a:schemeClr val="accent2"/>
                </a:solidFill>
              </a:rPr>
              <a:t>Waste Protocol Sheets</a:t>
            </a:r>
            <a:r>
              <a:rPr lang="en-US" altLang="en-US" sz="2400">
                <a:solidFill>
                  <a:schemeClr val="accent2"/>
                </a:solidFill>
              </a:rPr>
              <a:t> (HWMP Chapter 14) </a:t>
            </a:r>
            <a:r>
              <a:rPr lang="en-US" altLang="en-US" sz="2400" b="1">
                <a:solidFill>
                  <a:schemeClr val="accent2"/>
                </a:solidFill>
              </a:rPr>
              <a:t>lists each “waste stream” with easily referenced waste management guidance:</a:t>
            </a:r>
          </a:p>
          <a:p>
            <a:pPr lvl="1"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Defines the waste stream.</a:t>
            </a:r>
          </a:p>
          <a:p>
            <a:pPr lvl="1"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Provides container (drum, bucket, box, pallet, etc.) selection information.</a:t>
            </a:r>
          </a:p>
          <a:p>
            <a:pPr lvl="1"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Tells how to correctly fill out the waste’s container label.</a:t>
            </a:r>
          </a:p>
          <a:p>
            <a:pPr lvl="1"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Gives the waste’s accumulation time limit.</a:t>
            </a:r>
          </a:p>
          <a:p>
            <a:pPr lvl="1"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Provides waste disposal information.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Slide Number Placeholder 5">
            <a:extLst>
              <a:ext uri="{FF2B5EF4-FFF2-40B4-BE49-F238E27FC236}">
                <a16:creationId xmlns:a16="http://schemas.microsoft.com/office/drawing/2014/main" id="{971D0438-8E72-7CBF-FB9F-2E2BE6FF52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5707B1F3-A19B-42DC-A552-1D1B4A0482E6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16</a:t>
            </a:fld>
            <a:endParaRPr lang="en-US" altLang="en-US" sz="1400"/>
          </a:p>
        </p:txBody>
      </p:sp>
      <p:sp>
        <p:nvSpPr>
          <p:cNvPr id="19459" name="Rectangle 2">
            <a:extLst>
              <a:ext uri="{FF2B5EF4-FFF2-40B4-BE49-F238E27FC236}">
                <a16:creationId xmlns:a16="http://schemas.microsoft.com/office/drawing/2014/main" id="{CD3A4689-A2CE-7CDA-77A2-2FB3C0BABA7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762000" y="152400"/>
            <a:ext cx="7772400" cy="838200"/>
          </a:xfrm>
        </p:spPr>
        <p:txBody>
          <a:bodyPr/>
          <a:lstStyle/>
          <a:p>
            <a:r>
              <a:rPr lang="en-US" altLang="en-US" b="1" u="sng"/>
              <a:t>HW HANDLING</a:t>
            </a:r>
          </a:p>
        </p:txBody>
      </p:sp>
      <p:sp>
        <p:nvSpPr>
          <p:cNvPr id="19460" name="Rectangle 3">
            <a:extLst>
              <a:ext uri="{FF2B5EF4-FFF2-40B4-BE49-F238E27FC236}">
                <a16:creationId xmlns:a16="http://schemas.microsoft.com/office/drawing/2014/main" id="{F0BDEBE4-7562-0204-8850-C0B267FF6F0E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914400" y="1219200"/>
            <a:ext cx="8001000" cy="5181600"/>
          </a:xfrm>
        </p:spPr>
        <p:txBody>
          <a:bodyPr/>
          <a:lstStyle/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Use appropriate </a:t>
            </a:r>
            <a:r>
              <a:rPr lang="en-US" altLang="en-US" sz="2800" b="1">
                <a:solidFill>
                  <a:schemeClr val="accent2"/>
                </a:solidFill>
              </a:rPr>
              <a:t>P</a:t>
            </a:r>
            <a:r>
              <a:rPr lang="en-US" altLang="en-US" sz="2800">
                <a:solidFill>
                  <a:schemeClr val="accent2"/>
                </a:solidFill>
              </a:rPr>
              <a:t>ersonal </a:t>
            </a:r>
            <a:r>
              <a:rPr lang="en-US" altLang="en-US" sz="2800" b="1">
                <a:solidFill>
                  <a:schemeClr val="accent2"/>
                </a:solidFill>
              </a:rPr>
              <a:t>P</a:t>
            </a:r>
            <a:r>
              <a:rPr lang="en-US" altLang="en-US" sz="2800">
                <a:solidFill>
                  <a:schemeClr val="accent2"/>
                </a:solidFill>
              </a:rPr>
              <a:t>rotective </a:t>
            </a:r>
            <a:r>
              <a:rPr lang="en-US" altLang="en-US" sz="2800" b="1">
                <a:solidFill>
                  <a:schemeClr val="accent2"/>
                </a:solidFill>
              </a:rPr>
              <a:t>E</a:t>
            </a:r>
            <a:r>
              <a:rPr lang="en-US" altLang="en-US" sz="2800">
                <a:solidFill>
                  <a:schemeClr val="accent2"/>
                </a:solidFill>
              </a:rPr>
              <a:t>quipment: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Gloves, Goggles, Face Shield, Rubber Apron.</a:t>
            </a:r>
          </a:p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Use funnels, drip pans, pads, shop towels, and a buddy when pouring HM/HW to minimize spillage and clean ups.</a:t>
            </a:r>
          </a:p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Use grounding straps when storing ignitable waste and bonding straps when pouring liquids.</a:t>
            </a:r>
          </a:p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Do not mix waste streams.</a:t>
            </a:r>
          </a:p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Contact unit’s HWC for guidance for disposal procedures.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Slide Number Placeholder 5">
            <a:extLst>
              <a:ext uri="{FF2B5EF4-FFF2-40B4-BE49-F238E27FC236}">
                <a16:creationId xmlns:a16="http://schemas.microsoft.com/office/drawing/2014/main" id="{F94FC525-CAA6-D908-3652-772EDAECE4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07F8522D-4673-472B-9D47-B0F7AEDF36C9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17</a:t>
            </a:fld>
            <a:endParaRPr lang="en-US" altLang="en-US" sz="1400"/>
          </a:p>
        </p:txBody>
      </p:sp>
      <p:sp>
        <p:nvSpPr>
          <p:cNvPr id="20483" name="Rectangle 2">
            <a:extLst>
              <a:ext uri="{FF2B5EF4-FFF2-40B4-BE49-F238E27FC236}">
                <a16:creationId xmlns:a16="http://schemas.microsoft.com/office/drawing/2014/main" id="{76F5665B-7317-3AE6-0000-496821D73515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914400" y="152400"/>
            <a:ext cx="7467600" cy="990600"/>
          </a:xfrm>
        </p:spPr>
        <p:txBody>
          <a:bodyPr/>
          <a:lstStyle/>
          <a:p>
            <a:r>
              <a:rPr lang="en-US" altLang="en-US" b="1" u="sng"/>
              <a:t>HW ACCUMULATION</a:t>
            </a:r>
          </a:p>
        </p:txBody>
      </p:sp>
      <p:sp>
        <p:nvSpPr>
          <p:cNvPr id="20484" name="Rectangle 3">
            <a:extLst>
              <a:ext uri="{FF2B5EF4-FFF2-40B4-BE49-F238E27FC236}">
                <a16:creationId xmlns:a16="http://schemas.microsoft.com/office/drawing/2014/main" id="{17B7B05A-DA87-AA2B-FC84-438EE1E3186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609600" y="1447800"/>
            <a:ext cx="8077200" cy="4724400"/>
          </a:xfrm>
        </p:spPr>
        <p:txBody>
          <a:bodyPr/>
          <a:lstStyle/>
          <a:p>
            <a:pPr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Waste Accumulation Site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Controlled area (usually fenced and bermed containment cells or fabricated storage shed) used to accumulate regulated waste.  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Lids and labels on containers.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No signs of spillage.</a:t>
            </a:r>
          </a:p>
          <a:p>
            <a:pPr lvl="1"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Inspected weekly (ASTs containing HWs inspected daily); records maintained for 3 years.</a:t>
            </a:r>
          </a:p>
          <a:p>
            <a:pPr>
              <a:spcBef>
                <a:spcPct val="50000"/>
              </a:spcBef>
              <a:buFontTx/>
              <a:buNone/>
            </a:pPr>
            <a:endParaRPr lang="en-US" altLang="en-US" sz="2800">
              <a:solidFill>
                <a:schemeClr val="accent2"/>
              </a:solidFill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Slide Number Placeholder 5">
            <a:extLst>
              <a:ext uri="{FF2B5EF4-FFF2-40B4-BE49-F238E27FC236}">
                <a16:creationId xmlns:a16="http://schemas.microsoft.com/office/drawing/2014/main" id="{7CEC01E5-E5FD-1C0C-FBB1-D96A4AE93E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4F5706F-FAE4-4166-A063-08F6356FBB28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18</a:t>
            </a:fld>
            <a:endParaRPr lang="en-US" altLang="en-US" sz="1400"/>
          </a:p>
        </p:txBody>
      </p:sp>
      <p:sp>
        <p:nvSpPr>
          <p:cNvPr id="21507" name="Rectangle 2">
            <a:extLst>
              <a:ext uri="{FF2B5EF4-FFF2-40B4-BE49-F238E27FC236}">
                <a16:creationId xmlns:a16="http://schemas.microsoft.com/office/drawing/2014/main" id="{51F43456-6F02-BE36-27D8-2F7FE302D90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31750"/>
            <a:ext cx="7772400" cy="914400"/>
          </a:xfrm>
        </p:spPr>
        <p:txBody>
          <a:bodyPr/>
          <a:lstStyle/>
          <a:p>
            <a:r>
              <a:rPr lang="en-US" altLang="en-US" b="1" u="sng"/>
              <a:t>HW Accumulation</a:t>
            </a:r>
            <a:r>
              <a:rPr lang="en-US" altLang="en-US" sz="2400" b="1" u="sng"/>
              <a:t> (2 of 2)</a:t>
            </a:r>
            <a:endParaRPr lang="en-US" altLang="en-US" b="1" u="sng"/>
          </a:p>
        </p:txBody>
      </p:sp>
      <p:sp>
        <p:nvSpPr>
          <p:cNvPr id="21508" name="Rectangle 3">
            <a:extLst>
              <a:ext uri="{FF2B5EF4-FFF2-40B4-BE49-F238E27FC236}">
                <a16:creationId xmlns:a16="http://schemas.microsoft.com/office/drawing/2014/main" id="{A57065F6-78C8-90EE-1F16-DD4DC4AC3F0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914400"/>
            <a:ext cx="7924800" cy="5410200"/>
          </a:xfrm>
        </p:spPr>
        <p:txBody>
          <a:bodyPr/>
          <a:lstStyle/>
          <a:p>
            <a:pPr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Satellite Accumulation Site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At or near the point of generation (paint shop, battery shop, hangar deck, admin office, etc.).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Up to 55-gallons </a:t>
            </a:r>
            <a:r>
              <a:rPr lang="en-US" altLang="en-US" sz="2400" u="sng">
                <a:solidFill>
                  <a:schemeClr val="accent2"/>
                </a:solidFill>
              </a:rPr>
              <a:t>TOTAL</a:t>
            </a:r>
            <a:r>
              <a:rPr lang="en-US" altLang="en-US" sz="2400">
                <a:solidFill>
                  <a:schemeClr val="accent2"/>
                </a:solidFill>
              </a:rPr>
              <a:t> </a:t>
            </a:r>
            <a:r>
              <a:rPr lang="en-US" altLang="en-US" sz="2400" u="sng">
                <a:solidFill>
                  <a:schemeClr val="accent2"/>
                </a:solidFill>
              </a:rPr>
              <a:t>HW,</a:t>
            </a:r>
            <a:r>
              <a:rPr lang="en-US" altLang="en-US" sz="2400">
                <a:solidFill>
                  <a:schemeClr val="accent2"/>
                </a:solidFill>
              </a:rPr>
              <a:t> not per waste stream. MCO 5090.2.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Container must be labeled, closed when not in use, and under the control of the operator.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Waste is disposed of when: </a:t>
            </a:r>
          </a:p>
          <a:p>
            <a:pPr lvl="2">
              <a:lnSpc>
                <a:spcPct val="90000"/>
              </a:lnSpc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the container is full,</a:t>
            </a:r>
          </a:p>
          <a:p>
            <a:pPr lvl="2">
              <a:lnSpc>
                <a:spcPct val="90000"/>
              </a:lnSpc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55 gallons is reached, or</a:t>
            </a:r>
          </a:p>
          <a:p>
            <a:pPr lvl="2">
              <a:lnSpc>
                <a:spcPct val="90000"/>
              </a:lnSpc>
              <a:spcBef>
                <a:spcPct val="50000"/>
              </a:spcBef>
            </a:pPr>
            <a:r>
              <a:rPr lang="en-US" altLang="en-US" sz="2000">
                <a:solidFill>
                  <a:schemeClr val="accent2"/>
                </a:solidFill>
              </a:rPr>
              <a:t>within nine months, whichever occurs first.</a:t>
            </a:r>
          </a:p>
          <a:p>
            <a:pPr lvl="1">
              <a:lnSpc>
                <a:spcPct val="90000"/>
              </a:lnSpc>
              <a:spcBef>
                <a:spcPct val="5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Must be approved by Miramar FD and EMD, also identified on the unit’s Consolidated Emergency Response/Contingency Plan Map. </a:t>
            </a:r>
            <a:endParaRPr lang="en-US" altLang="en-US" sz="2400"/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Slide Number Placeholder 3">
            <a:extLst>
              <a:ext uri="{FF2B5EF4-FFF2-40B4-BE49-F238E27FC236}">
                <a16:creationId xmlns:a16="http://schemas.microsoft.com/office/drawing/2014/main" id="{B4EE01FE-73CA-1CE6-F64D-F5DE776070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B2A275B-B428-4DF8-A18B-B32875F9AF80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19</a:t>
            </a:fld>
            <a:endParaRPr lang="en-US" altLang="en-US" sz="1400"/>
          </a:p>
        </p:txBody>
      </p:sp>
      <p:sp>
        <p:nvSpPr>
          <p:cNvPr id="22531" name="Rectangle 2">
            <a:extLst>
              <a:ext uri="{FF2B5EF4-FFF2-40B4-BE49-F238E27FC236}">
                <a16:creationId xmlns:a16="http://schemas.microsoft.com/office/drawing/2014/main" id="{6848179D-2144-163E-291B-96E82A0F28F0}"/>
              </a:ext>
            </a:extLst>
          </p:cNvPr>
          <p:cNvSpPr>
            <a:spLocks noChangeArrowheads="1"/>
          </p:cNvSpPr>
          <p:nvPr/>
        </p:nvSpPr>
        <p:spPr bwMode="auto">
          <a:xfrm>
            <a:off x="685800" y="0"/>
            <a:ext cx="7772400" cy="91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400" b="1" u="sng">
                <a:solidFill>
                  <a:schemeClr val="tx2"/>
                </a:solidFill>
              </a:rPr>
              <a:t>HW MINIMIZATION</a:t>
            </a:r>
          </a:p>
        </p:txBody>
      </p:sp>
      <p:sp>
        <p:nvSpPr>
          <p:cNvPr id="22532" name="Rectangle 3">
            <a:extLst>
              <a:ext uri="{FF2B5EF4-FFF2-40B4-BE49-F238E27FC236}">
                <a16:creationId xmlns:a16="http://schemas.microsoft.com/office/drawing/2014/main" id="{DC32C2D1-7B82-73B6-6DC1-A8AB57591BFC}"/>
              </a:ext>
            </a:extLst>
          </p:cNvPr>
          <p:cNvSpPr>
            <a:spLocks noChangeArrowheads="1"/>
          </p:cNvSpPr>
          <p:nvPr/>
        </p:nvSpPr>
        <p:spPr bwMode="auto">
          <a:xfrm>
            <a:off x="838200" y="914400"/>
            <a:ext cx="7543800" cy="563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30000"/>
              </a:spcBef>
            </a:pPr>
            <a:r>
              <a:rPr lang="en-US" altLang="en-US" sz="2800" b="1">
                <a:solidFill>
                  <a:schemeClr val="accent2"/>
                </a:solidFill>
              </a:rPr>
              <a:t>Minimize waste at the source: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Use only authorized hazardous materials.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Order what you need and use it properly.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Keep lids secured when not adding or removing HW.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All containers must be labeled.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Don’t mix waste streams.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Use funnels, drip pans, shop towels, and reusable pads. 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Handle HM and HW carefully to reduce spills.</a:t>
            </a:r>
          </a:p>
          <a:p>
            <a:pPr>
              <a:spcBef>
                <a:spcPct val="30000"/>
              </a:spcBef>
            </a:pPr>
            <a:r>
              <a:rPr lang="en-US" altLang="en-US" sz="2800" b="1">
                <a:solidFill>
                  <a:schemeClr val="accent2"/>
                </a:solidFill>
              </a:rPr>
              <a:t>Recycle or Reuse: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Return unwanted HM to the HazMinCtr.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Recycle plastic and metal containers.</a:t>
            </a: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Slide Number Placeholder 5">
            <a:extLst>
              <a:ext uri="{FF2B5EF4-FFF2-40B4-BE49-F238E27FC236}">
                <a16:creationId xmlns:a16="http://schemas.microsoft.com/office/drawing/2014/main" id="{A88515E4-BBE1-52B5-F58A-22B1AF6ED4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363ED95A-2C72-4534-9FB9-459DE8CFA2BC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20</a:t>
            </a:fld>
            <a:endParaRPr lang="en-US" altLang="en-US" sz="1400"/>
          </a:p>
        </p:txBody>
      </p:sp>
      <p:sp>
        <p:nvSpPr>
          <p:cNvPr id="23555" name="Rectangle 2">
            <a:extLst>
              <a:ext uri="{FF2B5EF4-FFF2-40B4-BE49-F238E27FC236}">
                <a16:creationId xmlns:a16="http://schemas.microsoft.com/office/drawing/2014/main" id="{DFDF965D-14E0-DB01-26A7-5E4C8110301C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28600" y="228600"/>
            <a:ext cx="8915400" cy="609600"/>
          </a:xfrm>
        </p:spPr>
        <p:txBody>
          <a:bodyPr/>
          <a:lstStyle/>
          <a:p>
            <a:r>
              <a:rPr lang="en-US" altLang="en-US" sz="3600" b="1" u="sng"/>
              <a:t>RECORDKEEPING &amp; REPORTING</a:t>
            </a:r>
          </a:p>
        </p:txBody>
      </p:sp>
      <p:sp>
        <p:nvSpPr>
          <p:cNvPr id="23556" name="Rectangle 3">
            <a:extLst>
              <a:ext uri="{FF2B5EF4-FFF2-40B4-BE49-F238E27FC236}">
                <a16:creationId xmlns:a16="http://schemas.microsoft.com/office/drawing/2014/main" id="{33085FFC-DD87-CD88-54F2-C87B35F0646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609600" y="1066800"/>
            <a:ext cx="8153400" cy="5334000"/>
          </a:xfrm>
        </p:spPr>
        <p:txBody>
          <a:bodyPr/>
          <a:lstStyle/>
          <a:p>
            <a:pPr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</a:rPr>
              <a:t>Consolidated Emergency Response/ Contingency Plan</a:t>
            </a:r>
          </a:p>
          <a:p>
            <a:pPr marL="457200" lvl="1" indent="0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Issued by SD County through Environmental Dept.</a:t>
            </a:r>
          </a:p>
          <a:p>
            <a:pPr marL="457200" lvl="1" indent="0">
              <a:spcBef>
                <a:spcPct val="30000"/>
              </a:spcBef>
            </a:pPr>
            <a:r>
              <a:rPr lang="en-US" altLang="en-US" sz="2400" u="sng">
                <a:solidFill>
                  <a:schemeClr val="accent2"/>
                </a:solidFill>
              </a:rPr>
              <a:t>Four parts</a:t>
            </a:r>
            <a:r>
              <a:rPr lang="en-US" altLang="en-US" sz="2400">
                <a:solidFill>
                  <a:schemeClr val="accent2"/>
                </a:solidFill>
              </a:rPr>
              <a:t>: Inventory, Spill Plan, Training, Spill Equipment.</a:t>
            </a:r>
          </a:p>
          <a:p>
            <a:pPr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 </a:t>
            </a:r>
            <a:r>
              <a:rPr lang="en-US" altLang="en-US" b="1">
                <a:solidFill>
                  <a:schemeClr val="accent2"/>
                </a:solidFill>
              </a:rPr>
              <a:t>Contingency Plan Training Rosters</a:t>
            </a:r>
            <a:r>
              <a:rPr lang="en-US" altLang="en-US">
                <a:solidFill>
                  <a:schemeClr val="accent2"/>
                </a:solidFill>
              </a:rPr>
              <a:t> </a:t>
            </a:r>
          </a:p>
          <a:p>
            <a:pPr marL="457200" lvl="1" indent="0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CERC annual training required for personnel involved in HM/HW operations.</a:t>
            </a:r>
          </a:p>
          <a:p>
            <a:pPr marL="457200" lvl="1" indent="0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Maintained roster in binder II.</a:t>
            </a:r>
            <a:r>
              <a:rPr lang="en-US" altLang="en-US" sz="3200">
                <a:solidFill>
                  <a:schemeClr val="accent2"/>
                </a:solidFill>
              </a:rPr>
              <a:t> </a:t>
            </a:r>
          </a:p>
          <a:p>
            <a:pPr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  <a:cs typeface="Times New Roman" panose="02020603050405020304" pitchFamily="18" charset="0"/>
              </a:rPr>
              <a:t>Unified Program Facility Permit</a:t>
            </a:r>
          </a:p>
          <a:p>
            <a:pPr marL="457200" lvl="1" indent="0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  <a:cs typeface="Times New Roman" panose="02020603050405020304" pitchFamily="18" charset="0"/>
              </a:rPr>
              <a:t>Issued by San Diego County Dept. of Env. Health.</a:t>
            </a:r>
          </a:p>
          <a:p>
            <a:pPr marL="457200" lvl="1" indent="0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  <a:cs typeface="Times New Roman" panose="02020603050405020304" pitchFamily="18" charset="0"/>
              </a:rPr>
              <a:t>Applied for and renewed by the EMD.</a:t>
            </a:r>
            <a:endParaRPr lang="en-US" altLang="en-US">
              <a:solidFill>
                <a:schemeClr val="accent2"/>
              </a:solidFill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Slide Number Placeholder 5">
            <a:extLst>
              <a:ext uri="{FF2B5EF4-FFF2-40B4-BE49-F238E27FC236}">
                <a16:creationId xmlns:a16="http://schemas.microsoft.com/office/drawing/2014/main" id="{8D61D9CA-8ACD-E938-B37C-93EFFE39D1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B4D68C0C-8859-4DC2-9BBA-B9065642E4CE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21</a:t>
            </a:fld>
            <a:endParaRPr lang="en-US" altLang="en-US" sz="1400"/>
          </a:p>
        </p:txBody>
      </p:sp>
      <p:sp>
        <p:nvSpPr>
          <p:cNvPr id="24579" name="Rectangle 2">
            <a:extLst>
              <a:ext uri="{FF2B5EF4-FFF2-40B4-BE49-F238E27FC236}">
                <a16:creationId xmlns:a16="http://schemas.microsoft.com/office/drawing/2014/main" id="{6FECADDB-53F4-87E5-13E4-55AD4880CD76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28600" y="0"/>
            <a:ext cx="8610600" cy="990600"/>
          </a:xfrm>
        </p:spPr>
        <p:txBody>
          <a:bodyPr/>
          <a:lstStyle/>
          <a:p>
            <a:r>
              <a:rPr lang="en-US" altLang="en-US" sz="3600" b="1" u="sng"/>
              <a:t>Recordkeeping &amp; Reporting</a:t>
            </a:r>
            <a:r>
              <a:rPr lang="en-US" altLang="en-US" sz="2400" b="1"/>
              <a:t> (2 of 3)</a:t>
            </a:r>
          </a:p>
        </p:txBody>
      </p:sp>
      <p:sp>
        <p:nvSpPr>
          <p:cNvPr id="24580" name="Rectangle 3">
            <a:extLst>
              <a:ext uri="{FF2B5EF4-FFF2-40B4-BE49-F238E27FC236}">
                <a16:creationId xmlns:a16="http://schemas.microsoft.com/office/drawing/2014/main" id="{E2F0F852-655A-A4AD-FD79-442B12BC415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838200" y="1066800"/>
            <a:ext cx="7924800" cy="5181600"/>
          </a:xfrm>
        </p:spPr>
        <p:txBody>
          <a:bodyPr/>
          <a:lstStyle/>
          <a:p>
            <a:pPr>
              <a:spcBef>
                <a:spcPct val="30000"/>
              </a:spcBef>
            </a:pPr>
            <a:r>
              <a:rPr lang="en-US" altLang="en-US" b="1" u="sng">
                <a:solidFill>
                  <a:schemeClr val="accent2"/>
                </a:solidFill>
              </a:rPr>
              <a:t>NOTE</a:t>
            </a:r>
            <a:r>
              <a:rPr lang="en-US" altLang="en-US">
                <a:solidFill>
                  <a:schemeClr val="accent2"/>
                </a:solidFill>
              </a:rPr>
              <a:t>: All records are legal documents that must be maintained for at least three years.</a:t>
            </a:r>
          </a:p>
          <a:p>
            <a:pPr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</a:rPr>
              <a:t>Waste Disposal Records: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Copies of disposal receipts  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HW Transfer Log Books (transferred to HazMinCtr/unit)</a:t>
            </a:r>
          </a:p>
          <a:p>
            <a:pPr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</a:rPr>
              <a:t>Unit’s Spill Log:</a:t>
            </a:r>
          </a:p>
          <a:p>
            <a:pPr lvl="1">
              <a:spcBef>
                <a:spcPct val="30000"/>
              </a:spcBef>
            </a:pPr>
            <a:r>
              <a:rPr lang="en-US" altLang="en-US" sz="2400">
                <a:solidFill>
                  <a:schemeClr val="accent2"/>
                </a:solidFill>
              </a:rPr>
              <a:t>Records unit’s spills, clean-ups, and storm water releases from secondary containment.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Slide Number Placeholder 5">
            <a:extLst>
              <a:ext uri="{FF2B5EF4-FFF2-40B4-BE49-F238E27FC236}">
                <a16:creationId xmlns:a16="http://schemas.microsoft.com/office/drawing/2014/main" id="{4258B925-A1B7-6D38-B69D-E5560031B5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541AFD6-AC6B-4934-8110-4ED1FB6D9239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22</a:t>
            </a:fld>
            <a:endParaRPr lang="en-US" altLang="en-US" sz="1400"/>
          </a:p>
        </p:txBody>
      </p:sp>
      <p:sp>
        <p:nvSpPr>
          <p:cNvPr id="25603" name="Rectangle 2">
            <a:extLst>
              <a:ext uri="{FF2B5EF4-FFF2-40B4-BE49-F238E27FC236}">
                <a16:creationId xmlns:a16="http://schemas.microsoft.com/office/drawing/2014/main" id="{37E44012-E10F-B48F-5CE8-54A320EBEBB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381000" y="0"/>
            <a:ext cx="8229600" cy="838200"/>
          </a:xfrm>
        </p:spPr>
        <p:txBody>
          <a:bodyPr/>
          <a:lstStyle/>
          <a:p>
            <a:r>
              <a:rPr lang="en-US" altLang="en-US" sz="4000" b="1" u="sng"/>
              <a:t>Recordkeeping &amp; Reporting</a:t>
            </a:r>
            <a:r>
              <a:rPr lang="en-US" altLang="en-US" sz="2400" b="1"/>
              <a:t> (3 of 3)</a:t>
            </a:r>
            <a:endParaRPr lang="en-US" altLang="en-US" sz="4000" b="1" u="sng"/>
          </a:p>
        </p:txBody>
      </p:sp>
      <p:sp>
        <p:nvSpPr>
          <p:cNvPr id="25604" name="Rectangle 3">
            <a:extLst>
              <a:ext uri="{FF2B5EF4-FFF2-40B4-BE49-F238E27FC236}">
                <a16:creationId xmlns:a16="http://schemas.microsoft.com/office/drawing/2014/main" id="{3341A0B6-2A7A-8686-5592-442696203B3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533400" y="1066800"/>
            <a:ext cx="8610600" cy="5334000"/>
          </a:xfrm>
        </p:spPr>
        <p:txBody>
          <a:bodyPr/>
          <a:lstStyle/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</a:rPr>
              <a:t>AUL (updates) 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Make additions/deletions with Station Safety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Procure from the HazMinCtr</a:t>
            </a:r>
            <a:r>
              <a:rPr lang="en-US" altLang="en-US" sz="2400">
                <a:solidFill>
                  <a:schemeClr val="accent2"/>
                </a:solidFill>
              </a:rPr>
              <a:t> </a:t>
            </a:r>
          </a:p>
          <a:p>
            <a:pPr lvl="1">
              <a:lnSpc>
                <a:spcPct val="90000"/>
              </a:lnSpc>
              <a:spcBef>
                <a:spcPct val="30000"/>
              </a:spcBef>
              <a:buFontTx/>
              <a:buNone/>
            </a:pPr>
            <a:r>
              <a:rPr lang="en-US" altLang="en-US" sz="2400">
                <a:solidFill>
                  <a:schemeClr val="accent2"/>
                </a:solidFill>
              </a:rPr>
              <a:t>     (not Serv-Mart, MCX, Lowe’s, Home Depot, etc.)</a:t>
            </a:r>
          </a:p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</a:rPr>
              <a:t>Aerospace Coatings List</a:t>
            </a:r>
            <a:r>
              <a:rPr lang="en-US" altLang="en-US">
                <a:solidFill>
                  <a:schemeClr val="accent2"/>
                </a:solidFill>
              </a:rPr>
              <a:t> </a:t>
            </a:r>
            <a:r>
              <a:rPr lang="en-US" altLang="en-US" sz="2400">
                <a:solidFill>
                  <a:schemeClr val="accent2"/>
                </a:solidFill>
              </a:rPr>
              <a:t>(coatings applied to aircraft)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Issued by Environmental Dept’s Air Quality Engineer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 Submit Usage Reports to Air Quality Engineer</a:t>
            </a:r>
          </a:p>
          <a:p>
            <a:pPr>
              <a:lnSpc>
                <a:spcPct val="90000"/>
              </a:lnSpc>
              <a:spcBef>
                <a:spcPct val="30000"/>
              </a:spcBef>
            </a:pPr>
            <a:r>
              <a:rPr lang="en-US" altLang="en-US" b="1">
                <a:solidFill>
                  <a:schemeClr val="accent2"/>
                </a:solidFill>
              </a:rPr>
              <a:t>Air Quality Permits</a:t>
            </a:r>
            <a:r>
              <a:rPr lang="en-US" altLang="en-US" sz="3600" b="1">
                <a:solidFill>
                  <a:schemeClr val="accent2"/>
                </a:solidFill>
              </a:rPr>
              <a:t> </a:t>
            </a:r>
            <a:r>
              <a:rPr lang="en-US" altLang="en-US" sz="2400">
                <a:solidFill>
                  <a:schemeClr val="accent2"/>
                </a:solidFill>
              </a:rPr>
              <a:t>(parts washers, paint booths, test cell, etc.)</a:t>
            </a:r>
          </a:p>
          <a:p>
            <a:pPr lvl="1">
              <a:lnSpc>
                <a:spcPct val="90000"/>
              </a:lnSpc>
              <a:spcBef>
                <a:spcPct val="30000"/>
              </a:spcBef>
            </a:pPr>
            <a:r>
              <a:rPr lang="en-US" altLang="en-US">
                <a:solidFill>
                  <a:schemeClr val="accent2"/>
                </a:solidFill>
              </a:rPr>
              <a:t>Comply with permit conditions</a:t>
            </a: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Slide Number Placeholder 5">
            <a:extLst>
              <a:ext uri="{FF2B5EF4-FFF2-40B4-BE49-F238E27FC236}">
                <a16:creationId xmlns:a16="http://schemas.microsoft.com/office/drawing/2014/main" id="{6F44ADD4-F52A-C2B7-2C87-CB35157A34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9D44BE75-E6C1-4778-B242-E080C117117D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23</a:t>
            </a:fld>
            <a:endParaRPr lang="en-US" altLang="en-US" sz="1400"/>
          </a:p>
        </p:txBody>
      </p:sp>
      <p:sp>
        <p:nvSpPr>
          <p:cNvPr id="26627" name="Rectangle 2">
            <a:extLst>
              <a:ext uri="{FF2B5EF4-FFF2-40B4-BE49-F238E27FC236}">
                <a16:creationId xmlns:a16="http://schemas.microsoft.com/office/drawing/2014/main" id="{59735C01-1FFB-0351-CC77-25CC4B1F332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85800" y="0"/>
            <a:ext cx="7772400" cy="762000"/>
          </a:xfrm>
        </p:spPr>
        <p:txBody>
          <a:bodyPr/>
          <a:lstStyle/>
          <a:p>
            <a:r>
              <a:rPr lang="en-US" altLang="en-US" sz="4000" b="1" u="sng"/>
              <a:t>REVIEW</a:t>
            </a:r>
            <a:endParaRPr lang="en-US" altLang="en-US" sz="4000"/>
          </a:p>
        </p:txBody>
      </p:sp>
      <p:sp>
        <p:nvSpPr>
          <p:cNvPr id="26628" name="Rectangle 3">
            <a:extLst>
              <a:ext uri="{FF2B5EF4-FFF2-40B4-BE49-F238E27FC236}">
                <a16:creationId xmlns:a16="http://schemas.microsoft.com/office/drawing/2014/main" id="{7ECEE19A-82B7-D9CC-FB73-4AA23FB6EA6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685800" y="990600"/>
            <a:ext cx="8229600" cy="5638800"/>
          </a:xfrm>
        </p:spPr>
        <p:txBody>
          <a:bodyPr/>
          <a:lstStyle/>
          <a:p>
            <a:pPr>
              <a:lnSpc>
                <a:spcPct val="95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Identify HM needs and establish a unit AUL through Station Safety, IH, and Environmental Dept.</a:t>
            </a:r>
          </a:p>
          <a:p>
            <a:pPr>
              <a:lnSpc>
                <a:spcPct val="95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Have SDS’s on-hand or readily available.</a:t>
            </a:r>
          </a:p>
          <a:p>
            <a:pPr>
              <a:lnSpc>
                <a:spcPct val="95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Ensure all personnel use PPE for specific chemical hazards. </a:t>
            </a:r>
          </a:p>
          <a:p>
            <a:pPr>
              <a:lnSpc>
                <a:spcPct val="95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Identify waste streams and ensure personnel know how to containerize, label, and dispose of HW.</a:t>
            </a:r>
          </a:p>
          <a:p>
            <a:pPr>
              <a:lnSpc>
                <a:spcPct val="95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Maintain records for HM usage, HW disposal, site inspections, and training. </a:t>
            </a:r>
          </a:p>
          <a:p>
            <a:pPr>
              <a:lnSpc>
                <a:spcPct val="95000"/>
              </a:lnSpc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Please sign-in on today’s Training Roster.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Slide Number Placeholder 5">
            <a:extLst>
              <a:ext uri="{FF2B5EF4-FFF2-40B4-BE49-F238E27FC236}">
                <a16:creationId xmlns:a16="http://schemas.microsoft.com/office/drawing/2014/main" id="{E8F54E79-42B0-5523-173F-08B29292EA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  <a:buFontTx/>
              <a:buNone/>
            </a:pPr>
            <a:fld id="{71DDF192-800C-4267-AD55-AECDEB8F574F}" type="slidenum">
              <a:rPr lang="en-US" altLang="en-US" sz="1400"/>
              <a:pPr>
                <a:spcBef>
                  <a:spcPct val="0"/>
                </a:spcBef>
                <a:buFontTx/>
                <a:buNone/>
              </a:pPr>
              <a:t>24</a:t>
            </a:fld>
            <a:endParaRPr lang="en-US" altLang="en-US" sz="1400"/>
          </a:p>
        </p:txBody>
      </p:sp>
      <p:sp>
        <p:nvSpPr>
          <p:cNvPr id="27651" name="Rectangle 2">
            <a:extLst>
              <a:ext uri="{FF2B5EF4-FFF2-40B4-BE49-F238E27FC236}">
                <a16:creationId xmlns:a16="http://schemas.microsoft.com/office/drawing/2014/main" id="{04D2DBC8-BC59-2B9C-6DA7-AEC8913B4F8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609600" y="0"/>
            <a:ext cx="7772400" cy="1143000"/>
          </a:xfrm>
        </p:spPr>
        <p:txBody>
          <a:bodyPr/>
          <a:lstStyle/>
          <a:p>
            <a:r>
              <a:rPr lang="en-US" altLang="en-US" sz="4000" b="1" u="sng"/>
              <a:t>QUESTIONS?</a:t>
            </a:r>
          </a:p>
        </p:txBody>
      </p:sp>
      <p:sp>
        <p:nvSpPr>
          <p:cNvPr id="27652" name="Rectangle 3">
            <a:extLst>
              <a:ext uri="{FF2B5EF4-FFF2-40B4-BE49-F238E27FC236}">
                <a16:creationId xmlns:a16="http://schemas.microsoft.com/office/drawing/2014/main" id="{2C8BAAB9-F043-F6DB-A860-8B883B21B75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762000" y="1447800"/>
            <a:ext cx="7620000" cy="4343400"/>
          </a:xfrm>
        </p:spPr>
        <p:txBody>
          <a:bodyPr/>
          <a:lstStyle/>
          <a:p>
            <a:pPr>
              <a:spcBef>
                <a:spcPct val="50000"/>
              </a:spcBef>
            </a:pPr>
            <a:r>
              <a:rPr lang="en-US" altLang="en-US" sz="2800">
                <a:solidFill>
                  <a:schemeClr val="accent2"/>
                </a:solidFill>
              </a:rPr>
              <a:t>Contact your unit’s Hazardous Waste Coordinator (HWC) or your Group’s Environmental Compliance Coordinator (ECC) for environmental assistance.</a:t>
            </a:r>
          </a:p>
          <a:p>
            <a:pPr>
              <a:spcBef>
                <a:spcPct val="50000"/>
              </a:spcBef>
            </a:pPr>
            <a:r>
              <a:rPr lang="en-US" altLang="en-US" sz="2800" i="1">
                <a:solidFill>
                  <a:schemeClr val="accent2"/>
                </a:solidFill>
              </a:rPr>
              <a:t>Unit and Group ECCs should contact the Environmental Department’s Waste Management Division at 307-1108 for questions regarding this presentation and/or for training assistance.</a:t>
            </a:r>
            <a:endParaRPr lang="en-US" altLang="en-US" sz="2800" i="1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Blank Presentation">
  <a:themeElements>
    <a:clrScheme name="Blank Presentatio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Blank Presentation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Blank Presentatio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lank Presentatio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Blank Presentatio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C:\Program Files\Microsoft Office\Templates\Blank Presentation.pot</Template>
  <TotalTime>6911</TotalTime>
  <Words>1658</Words>
  <Application>Microsoft Office PowerPoint</Application>
  <PresentationFormat>On-screen Show (4:3)</PresentationFormat>
  <Paragraphs>206</Paragraphs>
  <Slides>24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28" baseType="lpstr">
      <vt:lpstr>Arial Unicode MS</vt:lpstr>
      <vt:lpstr>Times New Roman</vt:lpstr>
      <vt:lpstr>Blank Presentation</vt:lpstr>
      <vt:lpstr>Photo Editor Photo</vt:lpstr>
      <vt:lpstr>Consolidated Emergency Response/Contingency (CERC) Plan Training </vt:lpstr>
      <vt:lpstr>LEARNING OBJECTIVES</vt:lpstr>
      <vt:lpstr>BACKGROUND</vt:lpstr>
      <vt:lpstr>UNIT RESPONSIBILITIES</vt:lpstr>
      <vt:lpstr>REGULATIONS</vt:lpstr>
      <vt:lpstr>PowerPoint Presentation</vt:lpstr>
      <vt:lpstr>HAZARDOUS MATERIALS</vt:lpstr>
      <vt:lpstr>PowerPoint Presentation</vt:lpstr>
      <vt:lpstr>SAFETY DATA SHEETS (SDS)</vt:lpstr>
      <vt:lpstr>CONTAINER LABELS</vt:lpstr>
      <vt:lpstr>HM PROCUREMENT</vt:lpstr>
      <vt:lpstr>HM HANDLING</vt:lpstr>
      <vt:lpstr>HM STORAGE</vt:lpstr>
      <vt:lpstr>PowerPoint Presentation</vt:lpstr>
      <vt:lpstr>HW MANAGEMENT</vt:lpstr>
      <vt:lpstr>HW HANDLING</vt:lpstr>
      <vt:lpstr>HW ACCUMULATION</vt:lpstr>
      <vt:lpstr>HW Accumulation (2 of 2)</vt:lpstr>
      <vt:lpstr>PowerPoint Presentation</vt:lpstr>
      <vt:lpstr>RECORDKEEPING &amp; REPORTING</vt:lpstr>
      <vt:lpstr>Recordkeeping &amp; Reporting (2 of 3)</vt:lpstr>
      <vt:lpstr>Recordkeeping &amp; Reporting (3 of 3)</vt:lpstr>
      <vt:lpstr>REVIEW</vt:lpstr>
      <vt:lpstr>QUESTIONS?</vt:lpstr>
    </vt:vector>
  </TitlesOfParts>
  <Company>NAVOSH NORFOLK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HAZARDOUS MATERIALS CONTROL &amp; MANAGEMENT</dc:title>
  <dc:creator>DIRECTOR</dc:creator>
  <cp:lastModifiedBy>Hernandez CIV Jesus R</cp:lastModifiedBy>
  <cp:revision>146</cp:revision>
  <cp:lastPrinted>2000-09-26T16:46:28Z</cp:lastPrinted>
  <dcterms:created xsi:type="dcterms:W3CDTF">2000-08-23T13:40:24Z</dcterms:created>
  <dcterms:modified xsi:type="dcterms:W3CDTF">2023-02-14T19:27:58Z</dcterms:modified>
</cp:coreProperties>
</file>